
<file path=[Content_Types].xml><?xml version="1.0" encoding="utf-8"?>
<Types xmlns="http://schemas.openxmlformats.org/package/2006/content-types">
  <Override PartName="/_rels/.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3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3.xml.rels" ContentType="application/vnd.openxmlformats-package.relationships+xml"/>
  <Override PartName="/ppt/notesSlides/_rels/notesSlide44.xml.rels" ContentType="application/vnd.openxmlformats-package.relationships+xml"/>
  <Override PartName="/ppt/notesSlides/_rels/notesSlide8.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33.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22.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notesSlide44.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33.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embeddings/oleObject1.docx" ContentType="application/vnd.openxmlformats-officedocument.wordprocessingml.document"/>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png" ContentType="image/png"/>
  <Override PartName="/ppt/media/image2.png" ContentType="image/png"/>
  <Override PartName="/ppt/media/image24.jpeg" ContentType="image/jpeg"/>
  <Override PartName="/ppt/media/image9.png" ContentType="image/png"/>
  <Override PartName="/ppt/media/image10.png" ContentType="image/png"/>
  <Override PartName="/ppt/media/image23.png" ContentType="image/png"/>
  <Override PartName="/ppt/media/image8.png" ContentType="image/png"/>
  <Override PartName="/ppt/media/image6.png" ContentType="image/png"/>
  <Override PartName="/ppt/media/image1.png" ContentType="image/png"/>
  <Override PartName="/ppt/media/image7.png" ContentType="image/png"/>
  <Override PartName="/ppt/media/image22.png" ContentType="image/png"/>
  <Override PartName="/ppt/media/image4.png" ContentType="image/png"/>
  <Override PartName="/ppt/media/image11.png" ContentType="image/png"/>
  <Override PartName="/ppt/media/image12.png" ContentType="image/png"/>
  <Override PartName="/ppt/media/image13.png" ContentType="image/png"/>
  <Override PartName="/ppt/media/image1.emf" ContentType="image/x-emf"/>
  <Override PartName="/ppt/media/image14.png" ContentType="image/png"/>
  <Override PartName="/ppt/media/image15.png" ContentType="image/png"/>
  <Override PartName="/ppt/media/image16.png" ContentType="image/png"/>
  <Override PartName="/ppt/media/image21.jpeg" ContentType="image/jpeg"/>
  <Override PartName="/ppt/media/image2.wmf" ContentType="image/x-wmf"/>
  <Override PartName="/ppt/media/image17.jpeg" ContentType="image/jpeg"/>
  <Override PartName="/ppt/media/image18.png" ContentType="image/png"/>
  <Override PartName="/ppt/media/image3.wmf" ContentType="image/x-wmf"/>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x="9144000" cy="6858000"/>
  <p:notesSz cx="6797675" cy="992822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61"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62"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63"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64" name="PlaceHolder 5"/>
          <p:cNvSpPr>
            <a:spLocks noGrp="1"/>
          </p:cNvSpPr>
          <p:nvPr>
            <p:ph type="sldNum"/>
          </p:nvPr>
        </p:nvSpPr>
        <p:spPr>
          <a:xfrm>
            <a:off x="4399200" y="9555480"/>
            <a:ext cx="3372840" cy="502560"/>
          </a:xfrm>
          <a:prstGeom prst="rect">
            <a:avLst/>
          </a:prstGeom>
        </p:spPr>
        <p:txBody>
          <a:bodyPr lIns="0" rIns="0" tIns="0" bIns="0" anchor="b"/>
          <a:p>
            <a:pPr algn="r"/>
            <a:fld id="{7D520356-3C5F-484A-862B-54984C51EF7A}"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Throw this out just to get them thinking before moving on to the next session – this is a good point to have a break.</a:t>
            </a:r>
            <a:endParaRPr b="0" lang="en-US" sz="2000" spc="-1" strike="noStrike">
              <a:solidFill>
                <a:srgbClr val="000000"/>
              </a:solidFill>
              <a:uFill>
                <a:solidFill>
                  <a:srgbClr val="ffffff"/>
                </a:solidFill>
              </a:uFill>
              <a:latin typeface="Arial"/>
            </a:endParaRPr>
          </a:p>
        </p:txBody>
      </p:sp>
      <p:sp>
        <p:nvSpPr>
          <p:cNvPr id="328" name="TextShape 2"/>
          <p:cNvSpPr txBox="1"/>
          <p:nvPr/>
        </p:nvSpPr>
        <p:spPr>
          <a:xfrm>
            <a:off x="3852000" y="9431640"/>
            <a:ext cx="2945160" cy="496080"/>
          </a:xfrm>
          <a:prstGeom prst="rect">
            <a:avLst/>
          </a:prstGeom>
          <a:noFill/>
          <a:ln w="9360">
            <a:noFill/>
          </a:ln>
        </p:spPr>
        <p:txBody>
          <a:bodyPr anchor="b"/>
          <a:p>
            <a:pPr algn="r">
              <a:lnSpc>
                <a:spcPct val="100000"/>
              </a:lnSpc>
            </a:pPr>
            <a:fld id="{0FE30AD0-790A-444B-8EF7-D663AE247087}"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Now the focus is on trainees and how to engage them in the learning process.  </a:t>
            </a:r>
            <a:endParaRPr b="0" lang="en-US" sz="2000" spc="-1" strike="noStrike">
              <a:solidFill>
                <a:srgbClr val="000000"/>
              </a:solidFill>
              <a:uFill>
                <a:solidFill>
                  <a:srgbClr val="ffffff"/>
                </a:solidFill>
              </a:uFill>
              <a:latin typeface="Arial"/>
            </a:endParaRPr>
          </a:p>
        </p:txBody>
      </p:sp>
      <p:sp>
        <p:nvSpPr>
          <p:cNvPr id="330" name="TextShape 2"/>
          <p:cNvSpPr txBox="1"/>
          <p:nvPr/>
        </p:nvSpPr>
        <p:spPr>
          <a:xfrm>
            <a:off x="3852000" y="9431640"/>
            <a:ext cx="2945160" cy="496080"/>
          </a:xfrm>
          <a:prstGeom prst="rect">
            <a:avLst/>
          </a:prstGeom>
          <a:noFill/>
          <a:ln w="9360">
            <a:noFill/>
          </a:ln>
        </p:spPr>
        <p:txBody>
          <a:bodyPr anchor="b"/>
          <a:p>
            <a:pPr algn="r">
              <a:lnSpc>
                <a:spcPct val="100000"/>
              </a:lnSpc>
            </a:pPr>
            <a:fld id="{D7BBB3D8-40E0-45A7-AF2C-A3A7438165DC}"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Google, lit search, experiment, textbook, online course, youtube,”have a go”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Ask around the room – how do they approach things?</a:t>
            </a:r>
            <a:endParaRPr b="0" lang="en-US" sz="2000" spc="-1" strike="noStrike">
              <a:solidFill>
                <a:srgbClr val="000000"/>
              </a:solidFill>
              <a:uFill>
                <a:solidFill>
                  <a:srgbClr val="ffffff"/>
                </a:solidFill>
              </a:uFill>
              <a:latin typeface="Arial"/>
            </a:endParaRPr>
          </a:p>
        </p:txBody>
      </p:sp>
      <p:sp>
        <p:nvSpPr>
          <p:cNvPr id="332" name="TextShape 2"/>
          <p:cNvSpPr txBox="1"/>
          <p:nvPr/>
        </p:nvSpPr>
        <p:spPr>
          <a:xfrm>
            <a:off x="3852000" y="9431640"/>
            <a:ext cx="2945160" cy="496080"/>
          </a:xfrm>
          <a:prstGeom prst="rect">
            <a:avLst/>
          </a:prstGeom>
          <a:noFill/>
          <a:ln w="9360">
            <a:noFill/>
          </a:ln>
        </p:spPr>
        <p:txBody>
          <a:bodyPr anchor="b"/>
          <a:p>
            <a:pPr algn="r">
              <a:lnSpc>
                <a:spcPct val="100000"/>
              </a:lnSpc>
            </a:pPr>
            <a:fld id="{3D6DF213-CA52-47C4-9741-1CF3C9AC4F3A}"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Kolb learning cycle - from 1984</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Four stage cycle - internal cognitive processing of learner.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Don’t worry about going into too  much detail here - </a:t>
            </a:r>
            <a:r>
              <a:rPr b="1" lang="en-US" sz="2000" spc="-1" strike="noStrike">
                <a:solidFill>
                  <a:srgbClr val="000000"/>
                </a:solidFill>
                <a:uFill>
                  <a:solidFill>
                    <a:srgbClr val="ffffff"/>
                  </a:solidFill>
                </a:uFill>
                <a:latin typeface="Arial"/>
              </a:rPr>
              <a:t>will find reference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34" name="TextShape 2"/>
          <p:cNvSpPr txBox="1"/>
          <p:nvPr/>
        </p:nvSpPr>
        <p:spPr>
          <a:xfrm>
            <a:off x="3852000" y="9431640"/>
            <a:ext cx="2945160" cy="496080"/>
          </a:xfrm>
          <a:prstGeom prst="rect">
            <a:avLst/>
          </a:prstGeom>
          <a:noFill/>
          <a:ln w="9360">
            <a:noFill/>
          </a:ln>
        </p:spPr>
        <p:txBody>
          <a:bodyPr anchor="b"/>
          <a:p>
            <a:pPr algn="r">
              <a:lnSpc>
                <a:spcPct val="100000"/>
              </a:lnSpc>
            </a:pPr>
            <a:fld id="{0C120527-CC8C-471B-815D-74743D710C99}"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Must remember that learners already have some knowledge, so building upon what they already have in their mind.</a:t>
            </a:r>
            <a:endParaRPr b="0" lang="en-US" sz="2000" spc="-1" strike="noStrike">
              <a:solidFill>
                <a:srgbClr val="000000"/>
              </a:solidFill>
              <a:uFill>
                <a:solidFill>
                  <a:srgbClr val="ffffff"/>
                </a:solidFill>
              </a:uFill>
              <a:latin typeface="Arial"/>
            </a:endParaRPr>
          </a:p>
        </p:txBody>
      </p:sp>
      <p:sp>
        <p:nvSpPr>
          <p:cNvPr id="336" name="TextShape 2"/>
          <p:cNvSpPr txBox="1"/>
          <p:nvPr/>
        </p:nvSpPr>
        <p:spPr>
          <a:xfrm>
            <a:off x="3852000" y="9431640"/>
            <a:ext cx="2945160" cy="496080"/>
          </a:xfrm>
          <a:prstGeom prst="rect">
            <a:avLst/>
          </a:prstGeom>
          <a:noFill/>
          <a:ln w="9360">
            <a:noFill/>
          </a:ln>
        </p:spPr>
        <p:txBody>
          <a:bodyPr anchor="b"/>
          <a:p>
            <a:pPr algn="r">
              <a:lnSpc>
                <a:spcPct val="100000"/>
              </a:lnSpc>
            </a:pPr>
            <a:fld id="{E4D4F9D5-8FCE-4EAB-866F-67B11DA1E9FA}"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Questionnaire - allow 10 minutes for completion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Collect learning styles from around the room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Collect the styles on a flipachart or whiteboard so everyone can see them</a:t>
            </a:r>
            <a:endParaRPr b="0" lang="en-US" sz="2000" spc="-1" strike="noStrike">
              <a:solidFill>
                <a:srgbClr val="000000"/>
              </a:solidFill>
              <a:uFill>
                <a:solidFill>
                  <a:srgbClr val="ffffff"/>
                </a:solidFill>
              </a:uFill>
              <a:latin typeface="Arial"/>
            </a:endParaRPr>
          </a:p>
        </p:txBody>
      </p:sp>
      <p:sp>
        <p:nvSpPr>
          <p:cNvPr id="338" name="TextShape 2"/>
          <p:cNvSpPr txBox="1"/>
          <p:nvPr/>
        </p:nvSpPr>
        <p:spPr>
          <a:xfrm>
            <a:off x="3852000" y="9431640"/>
            <a:ext cx="2945160" cy="496080"/>
          </a:xfrm>
          <a:prstGeom prst="rect">
            <a:avLst/>
          </a:prstGeom>
          <a:noFill/>
          <a:ln w="9360">
            <a:noFill/>
          </a:ln>
        </p:spPr>
        <p:txBody>
          <a:bodyPr anchor="b"/>
          <a:p>
            <a:pPr algn="r">
              <a:lnSpc>
                <a:spcPct val="100000"/>
              </a:lnSpc>
            </a:pPr>
            <a:fld id="{0DFF5F7B-F65D-443C-9334-DD1C06B99F80}"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Give explanations of the learning styles - ask how people feel this fits with their view of themselves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40" name="TextShape 2"/>
          <p:cNvSpPr txBox="1"/>
          <p:nvPr/>
        </p:nvSpPr>
        <p:spPr>
          <a:xfrm>
            <a:off x="3852000" y="9431640"/>
            <a:ext cx="2945160" cy="496080"/>
          </a:xfrm>
          <a:prstGeom prst="rect">
            <a:avLst/>
          </a:prstGeom>
          <a:noFill/>
          <a:ln w="9360">
            <a:noFill/>
          </a:ln>
        </p:spPr>
        <p:txBody>
          <a:bodyPr anchor="b"/>
          <a:p>
            <a:pPr algn="r">
              <a:lnSpc>
                <a:spcPct val="100000"/>
              </a:lnSpc>
            </a:pPr>
            <a:fld id="{B8149C1B-FAAF-4BD1-959E-C11796F8AE30}"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Small groups as before, but use different groupings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Post-its, one method per post-it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Group them together and discuss as a whole group</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On-course toolkit for trainers - https://www.on-course.eu/toolkit/</a:t>
            </a:r>
            <a:endParaRPr b="0" lang="en-US" sz="2000" spc="-1" strike="noStrike">
              <a:solidFill>
                <a:srgbClr val="000000"/>
              </a:solidFill>
              <a:uFill>
                <a:solidFill>
                  <a:srgbClr val="ffffff"/>
                </a:solidFill>
              </a:uFill>
              <a:latin typeface="Arial"/>
            </a:endParaRPr>
          </a:p>
        </p:txBody>
      </p:sp>
      <p:sp>
        <p:nvSpPr>
          <p:cNvPr id="342" name="TextShape 2"/>
          <p:cNvSpPr txBox="1"/>
          <p:nvPr/>
        </p:nvSpPr>
        <p:spPr>
          <a:xfrm>
            <a:off x="3852000" y="9431640"/>
            <a:ext cx="2945160" cy="496080"/>
          </a:xfrm>
          <a:prstGeom prst="rect">
            <a:avLst/>
          </a:prstGeom>
          <a:noFill/>
          <a:ln w="9360">
            <a:noFill/>
          </a:ln>
        </p:spPr>
        <p:txBody>
          <a:bodyPr anchor="b"/>
          <a:p>
            <a:pPr algn="r">
              <a:lnSpc>
                <a:spcPct val="100000"/>
              </a:lnSpc>
            </a:pPr>
            <a:fld id="{40B51D7C-5C1F-4E5B-B1C8-124CEFB12C01}"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Remember that your group will always be mixed - in how they approach their learning, their previous experience, their depth of knowledge and confidence with what they are trying to do.</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Consider running some exercises early on in the course to get people talking and indicating where they are in their knowledge etc.</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Make your learning space a comfortable one! Whether people like working in groups / alone / talk or not talk; need to make people feel comfortable and get the support they need.</a:t>
            </a:r>
            <a:endParaRPr b="0" lang="en-US" sz="2000" spc="-1" strike="noStrike">
              <a:solidFill>
                <a:srgbClr val="000000"/>
              </a:solidFill>
              <a:uFill>
                <a:solidFill>
                  <a:srgbClr val="ffffff"/>
                </a:solidFill>
              </a:uFill>
              <a:latin typeface="Arial"/>
            </a:endParaRPr>
          </a:p>
        </p:txBody>
      </p:sp>
      <p:sp>
        <p:nvSpPr>
          <p:cNvPr id="344" name="TextShape 2"/>
          <p:cNvSpPr txBox="1"/>
          <p:nvPr/>
        </p:nvSpPr>
        <p:spPr>
          <a:xfrm>
            <a:off x="3852000" y="9431640"/>
            <a:ext cx="2945160" cy="496080"/>
          </a:xfrm>
          <a:prstGeom prst="rect">
            <a:avLst/>
          </a:prstGeom>
          <a:noFill/>
          <a:ln w="9360">
            <a:noFill/>
          </a:ln>
        </p:spPr>
        <p:txBody>
          <a:bodyPr anchor="b"/>
          <a:p>
            <a:pPr algn="r">
              <a:lnSpc>
                <a:spcPct val="100000"/>
              </a:lnSpc>
            </a:pPr>
            <a:fld id="{A0B22B83-03EB-4260-9951-864C6CF268A2}"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Death by powerpoint comment !</a:t>
            </a:r>
            <a:endParaRPr b="0" lang="en-US" sz="2000" spc="-1" strike="noStrike">
              <a:solidFill>
                <a:srgbClr val="000000"/>
              </a:solidFill>
              <a:uFill>
                <a:solidFill>
                  <a:srgbClr val="ffffff"/>
                </a:solidFill>
              </a:uFill>
              <a:latin typeface="Arial"/>
            </a:endParaRPr>
          </a:p>
        </p:txBody>
      </p:sp>
      <p:sp>
        <p:nvSpPr>
          <p:cNvPr id="346" name="TextShape 2"/>
          <p:cNvSpPr txBox="1"/>
          <p:nvPr/>
        </p:nvSpPr>
        <p:spPr>
          <a:xfrm>
            <a:off x="3852000" y="9431640"/>
            <a:ext cx="2945160" cy="496080"/>
          </a:xfrm>
          <a:prstGeom prst="rect">
            <a:avLst/>
          </a:prstGeom>
          <a:noFill/>
          <a:ln w="9360">
            <a:noFill/>
          </a:ln>
        </p:spPr>
        <p:txBody>
          <a:bodyPr anchor="b"/>
          <a:p>
            <a:pPr algn="r">
              <a:lnSpc>
                <a:spcPct val="100000"/>
              </a:lnSpc>
            </a:pPr>
            <a:fld id="{6CF405E8-910A-4AB2-BC20-FE75A9F87C20}"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5 minute group discussion and report back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48" name="TextShape 2"/>
          <p:cNvSpPr txBox="1"/>
          <p:nvPr/>
        </p:nvSpPr>
        <p:spPr>
          <a:xfrm>
            <a:off x="3852000" y="9431640"/>
            <a:ext cx="2945160" cy="496080"/>
          </a:xfrm>
          <a:prstGeom prst="rect">
            <a:avLst/>
          </a:prstGeom>
          <a:noFill/>
          <a:ln w="9360">
            <a:noFill/>
          </a:ln>
        </p:spPr>
        <p:txBody>
          <a:bodyPr anchor="b"/>
          <a:p>
            <a:pPr algn="r">
              <a:lnSpc>
                <a:spcPct val="100000"/>
              </a:lnSpc>
            </a:pPr>
            <a:fld id="{37F5C9ED-3C5D-49D1-8E2E-23DCA5EEF303}"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Ask what they know about learning objectives - if anything!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50" name="TextShape 2"/>
          <p:cNvSpPr txBox="1"/>
          <p:nvPr/>
        </p:nvSpPr>
        <p:spPr>
          <a:xfrm>
            <a:off x="3852000" y="9431640"/>
            <a:ext cx="2945160" cy="496080"/>
          </a:xfrm>
          <a:prstGeom prst="rect">
            <a:avLst/>
          </a:prstGeom>
          <a:noFill/>
          <a:ln w="9360">
            <a:noFill/>
          </a:ln>
        </p:spPr>
        <p:txBody>
          <a:bodyPr anchor="b"/>
          <a:p>
            <a:pPr algn="r">
              <a:lnSpc>
                <a:spcPct val="100000"/>
              </a:lnSpc>
            </a:pPr>
            <a:fld id="{132886A6-428F-43C9-9EEB-117EDC1A9860}"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Depth of learning you want them to achieve - knowledge is the “surface”; synthesis is the deepest level</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52" name="TextShape 2"/>
          <p:cNvSpPr txBox="1"/>
          <p:nvPr/>
        </p:nvSpPr>
        <p:spPr>
          <a:xfrm>
            <a:off x="3852000" y="9431640"/>
            <a:ext cx="2945160" cy="496080"/>
          </a:xfrm>
          <a:prstGeom prst="rect">
            <a:avLst/>
          </a:prstGeom>
          <a:noFill/>
          <a:ln w="9360">
            <a:noFill/>
          </a:ln>
        </p:spPr>
        <p:txBody>
          <a:bodyPr anchor="b"/>
          <a:p>
            <a:pPr algn="r">
              <a:lnSpc>
                <a:spcPct val="100000"/>
              </a:lnSpc>
            </a:pPr>
            <a:fld id="{F72665E7-2C68-447B-8BD8-1FD63A303BCB}"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906480" y="4716000"/>
            <a:ext cx="4984560" cy="44672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18" name="TextShape 2"/>
          <p:cNvSpPr txBox="1"/>
          <p:nvPr/>
        </p:nvSpPr>
        <p:spPr>
          <a:xfrm>
            <a:off x="3852000" y="9431640"/>
            <a:ext cx="2945160" cy="496080"/>
          </a:xfrm>
          <a:prstGeom prst="rect">
            <a:avLst/>
          </a:prstGeom>
          <a:noFill/>
          <a:ln w="9360">
            <a:noFill/>
          </a:ln>
        </p:spPr>
        <p:txBody>
          <a:bodyPr anchor="b"/>
          <a:p>
            <a:pPr algn="r">
              <a:lnSpc>
                <a:spcPct val="100000"/>
              </a:lnSpc>
            </a:pPr>
            <a:fld id="{6D80AA6A-C6C5-4479-BD12-F5C5BB84DE69}"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LO activity - in small groups, define an aim and learning objectives for a topic of their choice; 10 minutes discussion; feedback to whole group for comment. </a:t>
            </a:r>
            <a:endParaRPr b="0" lang="en-US" sz="2000" spc="-1" strike="noStrike">
              <a:solidFill>
                <a:srgbClr val="000000"/>
              </a:solidFill>
              <a:uFill>
                <a:solidFill>
                  <a:srgbClr val="ffffff"/>
                </a:solidFill>
              </a:uFill>
              <a:latin typeface="Arial"/>
            </a:endParaRPr>
          </a:p>
        </p:txBody>
      </p:sp>
      <p:sp>
        <p:nvSpPr>
          <p:cNvPr id="354" name="TextShape 2"/>
          <p:cNvSpPr txBox="1"/>
          <p:nvPr/>
        </p:nvSpPr>
        <p:spPr>
          <a:xfrm>
            <a:off x="3852000" y="9431640"/>
            <a:ext cx="2945160" cy="496080"/>
          </a:xfrm>
          <a:prstGeom prst="rect">
            <a:avLst/>
          </a:prstGeom>
          <a:noFill/>
          <a:ln w="9360">
            <a:noFill/>
          </a:ln>
        </p:spPr>
        <p:txBody>
          <a:bodyPr anchor="b"/>
          <a:p>
            <a:pPr algn="r">
              <a:lnSpc>
                <a:spcPct val="100000"/>
              </a:lnSpc>
            </a:pPr>
            <a:fld id="{3A2C626B-1A62-4D43-B519-DC318C2E0469}"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Which can you cover - time and resources?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Also think about using competency based frameworks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356" name="TextShape 2"/>
          <p:cNvSpPr txBox="1"/>
          <p:nvPr/>
        </p:nvSpPr>
        <p:spPr>
          <a:xfrm>
            <a:off x="3852000" y="9431640"/>
            <a:ext cx="2945160" cy="496080"/>
          </a:xfrm>
          <a:prstGeom prst="rect">
            <a:avLst/>
          </a:prstGeom>
          <a:noFill/>
          <a:ln w="9360">
            <a:noFill/>
          </a:ln>
        </p:spPr>
        <p:txBody>
          <a:bodyPr anchor="b"/>
          <a:p>
            <a:pPr algn="r">
              <a:lnSpc>
                <a:spcPct val="100000"/>
              </a:lnSpc>
            </a:pPr>
            <a:fld id="{68FE562F-B699-417C-802B-5E67B6C2443E}"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Small group discussion - How would they approach this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challenges faced in doing so previously.</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Discussion aims, LOs, pre-requisite info, level of detail needed, other useful reference points extra reading etc.</a:t>
            </a:r>
            <a:endParaRPr b="0" lang="en-US" sz="2000" spc="-1" strike="noStrike">
              <a:solidFill>
                <a:srgbClr val="000000"/>
              </a:solidFill>
              <a:uFill>
                <a:solidFill>
                  <a:srgbClr val="ffffff"/>
                </a:solidFill>
              </a:uFill>
              <a:latin typeface="Arial"/>
            </a:endParaRPr>
          </a:p>
        </p:txBody>
      </p:sp>
      <p:sp>
        <p:nvSpPr>
          <p:cNvPr id="358" name="TextShape 2"/>
          <p:cNvSpPr txBox="1"/>
          <p:nvPr/>
        </p:nvSpPr>
        <p:spPr>
          <a:xfrm>
            <a:off x="3852000" y="9431640"/>
            <a:ext cx="2945160" cy="496080"/>
          </a:xfrm>
          <a:prstGeom prst="rect">
            <a:avLst/>
          </a:prstGeom>
          <a:noFill/>
          <a:ln w="9360">
            <a:noFill/>
          </a:ln>
        </p:spPr>
        <p:txBody>
          <a:bodyPr anchor="b"/>
          <a:p>
            <a:pPr algn="r">
              <a:lnSpc>
                <a:spcPct val="100000"/>
              </a:lnSpc>
            </a:pPr>
            <a:fld id="{FE00B6FE-B039-4D35-A88B-F325C2484912}"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Small group discussions.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Discussion on where materials can be found - eg colleagues, GOBLET, other sources?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Discussion about material descriptions / annotation for re-use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Challenges in re-using - could someone else use your material?  How can you describe your materials for re-use?</a:t>
            </a:r>
            <a:endParaRPr b="0" lang="en-US" sz="2000" spc="-1" strike="noStrike">
              <a:solidFill>
                <a:srgbClr val="000000"/>
              </a:solidFill>
              <a:uFill>
                <a:solidFill>
                  <a:srgbClr val="ffffff"/>
                </a:solidFill>
              </a:uFill>
              <a:latin typeface="Arial"/>
            </a:endParaRPr>
          </a:p>
        </p:txBody>
      </p:sp>
      <p:sp>
        <p:nvSpPr>
          <p:cNvPr id="360" name="TextShape 2"/>
          <p:cNvSpPr txBox="1"/>
          <p:nvPr/>
        </p:nvSpPr>
        <p:spPr>
          <a:xfrm>
            <a:off x="3852000" y="9431640"/>
            <a:ext cx="2945160" cy="496080"/>
          </a:xfrm>
          <a:prstGeom prst="rect">
            <a:avLst/>
          </a:prstGeom>
          <a:noFill/>
          <a:ln w="9360">
            <a:noFill/>
          </a:ln>
        </p:spPr>
        <p:txBody>
          <a:bodyPr anchor="b"/>
          <a:p>
            <a:pPr algn="r">
              <a:lnSpc>
                <a:spcPct val="100000"/>
              </a:lnSpc>
            </a:pPr>
            <a:fld id="{30778F9F-09AA-45CD-8A90-CDC0E90FAE4E}"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Assessing trainee progress - small discussion; methods for keeping track as you go through your session eg instant feedback, 5 fingers, software carpentry post-its, electronic polls, quizzes</a:t>
            </a:r>
            <a:endParaRPr b="0" lang="en-US" sz="2000" spc="-1" strike="noStrike">
              <a:solidFill>
                <a:srgbClr val="000000"/>
              </a:solidFill>
              <a:uFill>
                <a:solidFill>
                  <a:srgbClr val="ffffff"/>
                </a:solidFill>
              </a:uFill>
              <a:latin typeface="Arial"/>
            </a:endParaRPr>
          </a:p>
        </p:txBody>
      </p:sp>
      <p:sp>
        <p:nvSpPr>
          <p:cNvPr id="362" name="TextShape 2"/>
          <p:cNvSpPr txBox="1"/>
          <p:nvPr/>
        </p:nvSpPr>
        <p:spPr>
          <a:xfrm>
            <a:off x="3852000" y="9431640"/>
            <a:ext cx="2945160" cy="496080"/>
          </a:xfrm>
          <a:prstGeom prst="rect">
            <a:avLst/>
          </a:prstGeom>
          <a:noFill/>
          <a:ln w="9360">
            <a:noFill/>
          </a:ln>
        </p:spPr>
        <p:txBody>
          <a:bodyPr anchor="b"/>
          <a:p>
            <a:pPr algn="r">
              <a:lnSpc>
                <a:spcPct val="100000"/>
              </a:lnSpc>
            </a:pPr>
            <a:fld id="{E834962C-7C72-4321-B323-06567F4CD26B}" type="slidenum">
              <a:rPr b="0" lang="en-US" sz="1200" spc="-1" strike="noStrike">
                <a:solidFill>
                  <a:srgbClr val="000000"/>
                </a:solidFill>
                <a:uFill>
                  <a:solidFill>
                    <a:srgbClr val="ffffff"/>
                  </a:solidFill>
                </a:uFill>
                <a:latin typeface="Corbel"/>
                <a:ea typeface="ＭＳ Ｐゴシック"/>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Discussion - what might you ask and how would you use it?</a:t>
            </a:r>
            <a:endParaRPr b="0" lang="en-US" sz="2000" spc="-1" strike="noStrike">
              <a:solidFill>
                <a:srgbClr val="000000"/>
              </a:solidFill>
              <a:uFill>
                <a:solidFill>
                  <a:srgbClr val="ffffff"/>
                </a:solidFill>
              </a:uFill>
              <a:latin typeface="Arial"/>
            </a:endParaRPr>
          </a:p>
        </p:txBody>
      </p:sp>
      <p:sp>
        <p:nvSpPr>
          <p:cNvPr id="364" name="TextShape 2"/>
          <p:cNvSpPr txBox="1"/>
          <p:nvPr/>
        </p:nvSpPr>
        <p:spPr>
          <a:xfrm>
            <a:off x="3852000" y="9431640"/>
            <a:ext cx="2945160" cy="496080"/>
          </a:xfrm>
          <a:prstGeom prst="rect">
            <a:avLst/>
          </a:prstGeom>
          <a:noFill/>
          <a:ln w="9360">
            <a:noFill/>
          </a:ln>
        </p:spPr>
        <p:txBody>
          <a:bodyPr anchor="b"/>
          <a:p>
            <a:pPr algn="r">
              <a:lnSpc>
                <a:spcPct val="100000"/>
              </a:lnSpc>
            </a:pPr>
            <a:fld id="{64C16B6A-DC29-43A1-BF7A-8952047CB334}" type="slidenum">
              <a:rPr b="0" lang="en-US" sz="1200" spc="-1" strike="noStrike">
                <a:solidFill>
                  <a:srgbClr val="000000"/>
                </a:solidFill>
                <a:uFill>
                  <a:solidFill>
                    <a:srgbClr val="ffffff"/>
                  </a:solidFill>
                </a:uFill>
                <a:latin typeface="Corbel"/>
                <a:ea typeface="ＭＳ Ｐゴシック"/>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body"/>
          </p:nvPr>
        </p:nvSpPr>
        <p:spPr>
          <a:xfrm>
            <a:off x="906480" y="4716000"/>
            <a:ext cx="4984560" cy="44672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66" name="TextShape 2"/>
          <p:cNvSpPr txBox="1"/>
          <p:nvPr/>
        </p:nvSpPr>
        <p:spPr>
          <a:xfrm>
            <a:off x="3852000" y="9431640"/>
            <a:ext cx="2945160" cy="496080"/>
          </a:xfrm>
          <a:prstGeom prst="rect">
            <a:avLst/>
          </a:prstGeom>
          <a:noFill/>
          <a:ln w="9360">
            <a:noFill/>
          </a:ln>
        </p:spPr>
        <p:txBody>
          <a:bodyPr anchor="b"/>
          <a:p>
            <a:pPr algn="r">
              <a:lnSpc>
                <a:spcPct val="100000"/>
              </a:lnSpc>
            </a:pPr>
            <a:fld id="{16E935CB-FAD7-44C6-B39F-A3A476237CE1}" type="slidenum">
              <a:rPr b="0" lang="en-US" sz="1200" spc="-1" strike="noStrike">
                <a:solidFill>
                  <a:srgbClr val="000000"/>
                </a:solidFill>
                <a:uFill>
                  <a:solidFill>
                    <a:srgbClr val="ffffff"/>
                  </a:solidFill>
                </a:uFill>
                <a:latin typeface="Corbel"/>
                <a:ea typeface="ＭＳ Ｐゴシック"/>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Software and operating systems, stationery, computers / own laptops?, teaching assistants, local vs virtual, Printing of materials?, datasets,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Support - trainers, assistants, catering…..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if you are teaching somewhere you do not normally teach…</a:t>
            </a:r>
            <a:endParaRPr b="0" lang="en-US" sz="2000" spc="-1" strike="noStrike">
              <a:solidFill>
                <a:srgbClr val="000000"/>
              </a:solidFill>
              <a:uFill>
                <a:solidFill>
                  <a:srgbClr val="ffffff"/>
                </a:solidFill>
              </a:uFill>
              <a:latin typeface="Arial"/>
            </a:endParaRPr>
          </a:p>
        </p:txBody>
      </p:sp>
      <p:sp>
        <p:nvSpPr>
          <p:cNvPr id="368" name="TextShape 2"/>
          <p:cNvSpPr txBox="1"/>
          <p:nvPr/>
        </p:nvSpPr>
        <p:spPr>
          <a:xfrm>
            <a:off x="3852000" y="9431640"/>
            <a:ext cx="2945160" cy="496080"/>
          </a:xfrm>
          <a:prstGeom prst="rect">
            <a:avLst/>
          </a:prstGeom>
          <a:noFill/>
          <a:ln w="9360">
            <a:noFill/>
          </a:ln>
        </p:spPr>
        <p:txBody>
          <a:bodyPr anchor="b"/>
          <a:p>
            <a:pPr algn="r">
              <a:lnSpc>
                <a:spcPct val="100000"/>
              </a:lnSpc>
            </a:pPr>
            <a:fld id="{9CDC0298-7019-4CBD-B93C-EFF2807BC3B9}" type="slidenum">
              <a:rPr b="0" lang="en-US" sz="1200" spc="-1" strike="noStrike">
                <a:solidFill>
                  <a:srgbClr val="000000"/>
                </a:solidFill>
                <a:uFill>
                  <a:solidFill>
                    <a:srgbClr val="ffffff"/>
                  </a:solidFill>
                </a:uFill>
                <a:latin typeface="Corbel"/>
                <a:ea typeface="ＭＳ Ｐゴシック"/>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Use this as a brief discussion at the beginning – include the trainers in this discussion, in fact you could start with the trainers.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Only needs to be a couple of lines 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who they are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what they currently do</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What training they do / have done / will do</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Ask them to write their expectations onto a post it (or post-its); put them on the wall and then come back to them at the end of the day.</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Do a quick summary of the post-its before you start; this gives a chance to indicate where in the session there will be opportunity to discuss the issues they have raised.  Its also good for the participants to see how similar the issues of concern might be between them all.</a:t>
            </a:r>
            <a:endParaRPr b="0" lang="en-US" sz="2000" spc="-1" strike="noStrike">
              <a:solidFill>
                <a:srgbClr val="000000"/>
              </a:solidFill>
              <a:uFill>
                <a:solidFill>
                  <a:srgbClr val="ffffff"/>
                </a:solidFill>
              </a:uFill>
              <a:latin typeface="Arial"/>
            </a:endParaRPr>
          </a:p>
        </p:txBody>
      </p:sp>
      <p:sp>
        <p:nvSpPr>
          <p:cNvPr id="320" name="TextShape 2"/>
          <p:cNvSpPr txBox="1"/>
          <p:nvPr/>
        </p:nvSpPr>
        <p:spPr>
          <a:xfrm>
            <a:off x="3852000" y="9431640"/>
            <a:ext cx="2945160" cy="496080"/>
          </a:xfrm>
          <a:prstGeom prst="rect">
            <a:avLst/>
          </a:prstGeom>
          <a:noFill/>
          <a:ln w="9360">
            <a:noFill/>
          </a:ln>
        </p:spPr>
        <p:txBody>
          <a:bodyPr anchor="b"/>
          <a:p>
            <a:pPr algn="r">
              <a:lnSpc>
                <a:spcPct val="100000"/>
              </a:lnSpc>
            </a:pPr>
            <a:fld id="{30EC5343-8010-4C1A-B621-957634E9198D}"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Run as a group activity - small groups eg 4 per group at most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Two sets of post its per group - “Good” and “bad” – ask them to write one point per post it.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Bring all groups post-its together and sort for “consensus” – where there are the same points raised, post them together.</a:t>
            </a:r>
            <a:endParaRPr b="0" lang="en-US"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Try to get the group to move to a single point in the room for this discussion, away from their desks if possible.</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Brief discussion as whole group on the good and bad points raised – ask groups to illustrate examples where possible.  Trainers can also bring in their own examples of good or bad practice.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322" name="TextShape 2"/>
          <p:cNvSpPr txBox="1"/>
          <p:nvPr/>
        </p:nvSpPr>
        <p:spPr>
          <a:xfrm>
            <a:off x="3852000" y="9431640"/>
            <a:ext cx="2945160" cy="496080"/>
          </a:xfrm>
          <a:prstGeom prst="rect">
            <a:avLst/>
          </a:prstGeom>
          <a:noFill/>
          <a:ln w="9360">
            <a:noFill/>
          </a:ln>
        </p:spPr>
        <p:txBody>
          <a:bodyPr anchor="b"/>
          <a:p>
            <a:pPr algn="r">
              <a:lnSpc>
                <a:spcPct val="100000"/>
              </a:lnSpc>
            </a:pPr>
            <a:fld id="{84BCE687-86D5-41DE-B469-48BB159EA063}"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Throw question out to group - reiterates the findings from the good and bad examples;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in their opinion makes a good trainer (list is hidden, animated to show full list once some suggestions have been provided by the group)</a:t>
            </a:r>
            <a:endParaRPr b="0" lang="en-US" sz="2000" spc="-1" strike="noStrike">
              <a:solidFill>
                <a:srgbClr val="000000"/>
              </a:solidFill>
              <a:uFill>
                <a:solidFill>
                  <a:srgbClr val="ffffff"/>
                </a:solidFill>
              </a:uFill>
              <a:latin typeface="Arial"/>
            </a:endParaRPr>
          </a:p>
        </p:txBody>
      </p:sp>
      <p:sp>
        <p:nvSpPr>
          <p:cNvPr id="324" name="TextShape 2"/>
          <p:cNvSpPr txBox="1"/>
          <p:nvPr/>
        </p:nvSpPr>
        <p:spPr>
          <a:xfrm>
            <a:off x="3852000" y="9431640"/>
            <a:ext cx="2945160" cy="496080"/>
          </a:xfrm>
          <a:prstGeom prst="rect">
            <a:avLst/>
          </a:prstGeom>
          <a:noFill/>
          <a:ln w="9360">
            <a:noFill/>
          </a:ln>
        </p:spPr>
        <p:txBody>
          <a:bodyPr anchor="b"/>
          <a:p>
            <a:pPr algn="r">
              <a:lnSpc>
                <a:spcPct val="100000"/>
              </a:lnSpc>
            </a:pPr>
            <a:fld id="{E2F3373A-8338-4DFB-BA70-3D614E155885}"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906480" y="4716000"/>
            <a:ext cx="4984560" cy="4467240"/>
          </a:xfrm>
          <a:prstGeom prst="rect">
            <a:avLst/>
          </a:prstGeom>
        </p:spPr>
        <p:txBody>
          <a:bodyPr/>
          <a:p>
            <a:r>
              <a:rPr b="0" lang="en-US" sz="2000" spc="-1" strike="noStrike">
                <a:solidFill>
                  <a:srgbClr val="000000"/>
                </a:solidFill>
                <a:uFill>
                  <a:solidFill>
                    <a:srgbClr val="ffffff"/>
                  </a:solidFill>
                </a:uFill>
                <a:latin typeface="Arial"/>
              </a:rPr>
              <a:t>This matrix developed by goblet TTT taskforces - aims to provide an  overview of the major skills required to be a good trainer; note that not all trainers will have all skills - that is note the point! This can be circulated in advance so they can reflect on their current skills and how they fit with this matrix.  A more detailed version with explanation can be provided during the session.</a:t>
            </a:r>
            <a:endParaRPr b="0" lang="en-US" sz="2000" spc="-1" strike="noStrike">
              <a:solidFill>
                <a:srgbClr val="000000"/>
              </a:solidFill>
              <a:uFill>
                <a:solidFill>
                  <a:srgbClr val="ffffff"/>
                </a:solidFill>
              </a:uFill>
              <a:latin typeface="Arial"/>
            </a:endParaRPr>
          </a:p>
        </p:txBody>
      </p:sp>
      <p:sp>
        <p:nvSpPr>
          <p:cNvPr id="326" name="TextShape 2"/>
          <p:cNvSpPr txBox="1"/>
          <p:nvPr/>
        </p:nvSpPr>
        <p:spPr>
          <a:xfrm>
            <a:off x="3852000" y="9431640"/>
            <a:ext cx="2945160" cy="496080"/>
          </a:xfrm>
          <a:prstGeom prst="rect">
            <a:avLst/>
          </a:prstGeom>
          <a:noFill/>
          <a:ln w="9360">
            <a:noFill/>
          </a:ln>
        </p:spPr>
        <p:txBody>
          <a:bodyPr anchor="b"/>
          <a:p>
            <a:pPr algn="r">
              <a:lnSpc>
                <a:spcPct val="100000"/>
              </a:lnSpc>
            </a:pPr>
            <a:fld id="{6E345FB2-5421-4413-8272-E39E9CE7C518}" type="slidenum">
              <a:rPr b="0" lang="en-US" sz="1200" spc="-1" strike="noStrike">
                <a:solidFill>
                  <a:srgbClr val="000000"/>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533520" y="121932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32" name="PlaceHolder 3"/>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35"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36"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37" name="PlaceHolder 5"/>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40" name="PlaceHolder 3"/>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pic>
        <p:nvPicPr>
          <p:cNvPr id="41" name="" descr=""/>
          <p:cNvPicPr/>
          <p:nvPr/>
        </p:nvPicPr>
        <p:blipFill>
          <a:blip r:embed="rId2"/>
          <a:stretch/>
        </p:blipFill>
        <p:spPr>
          <a:xfrm>
            <a:off x="1881720" y="1219320"/>
            <a:ext cx="5456160" cy="4350960"/>
          </a:xfrm>
          <a:prstGeom prst="rect">
            <a:avLst/>
          </a:prstGeom>
          <a:ln>
            <a:noFill/>
          </a:ln>
        </p:spPr>
      </p:pic>
      <p:pic>
        <p:nvPicPr>
          <p:cNvPr id="42" name="" descr=""/>
          <p:cNvPicPr/>
          <p:nvPr/>
        </p:nvPicPr>
        <p:blipFill>
          <a:blip r:embed="rId3"/>
          <a:stretch/>
        </p:blipFill>
        <p:spPr>
          <a:xfrm>
            <a:off x="1881720" y="1219320"/>
            <a:ext cx="545616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49" name="PlaceHolder 2"/>
          <p:cNvSpPr>
            <a:spLocks noGrp="1"/>
          </p:cNvSpPr>
          <p:nvPr>
            <p:ph type="subTitle"/>
          </p:nvPr>
        </p:nvSpPr>
        <p:spPr>
          <a:xfrm>
            <a:off x="533520" y="1219320"/>
            <a:ext cx="815292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54" name="PlaceHolder 3"/>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33520" y="304920"/>
            <a:ext cx="8152920" cy="3532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59" name="PlaceHolder 3"/>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60" name="PlaceHolder 4"/>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0" name="PlaceHolder 2"/>
          <p:cNvSpPr>
            <a:spLocks noGrp="1"/>
          </p:cNvSpPr>
          <p:nvPr>
            <p:ph type="subTitle"/>
          </p:nvPr>
        </p:nvSpPr>
        <p:spPr>
          <a:xfrm>
            <a:off x="533520" y="1219320"/>
            <a:ext cx="815292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63"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64"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67"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68" name="PlaceHolder 4"/>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533520" y="121932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71" name="PlaceHolder 3"/>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74"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75"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76" name="PlaceHolder 5"/>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79" name="PlaceHolder 3"/>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pic>
        <p:nvPicPr>
          <p:cNvPr id="80" name="" descr=""/>
          <p:cNvPicPr/>
          <p:nvPr/>
        </p:nvPicPr>
        <p:blipFill>
          <a:blip r:embed="rId2"/>
          <a:stretch/>
        </p:blipFill>
        <p:spPr>
          <a:xfrm>
            <a:off x="1881720" y="1219320"/>
            <a:ext cx="5456160" cy="4350960"/>
          </a:xfrm>
          <a:prstGeom prst="rect">
            <a:avLst/>
          </a:prstGeom>
          <a:ln>
            <a:noFill/>
          </a:ln>
        </p:spPr>
      </p:pic>
      <p:pic>
        <p:nvPicPr>
          <p:cNvPr id="81" name="" descr=""/>
          <p:cNvPicPr/>
          <p:nvPr/>
        </p:nvPicPr>
        <p:blipFill>
          <a:blip r:embed="rId3"/>
          <a:stretch/>
        </p:blipFill>
        <p:spPr>
          <a:xfrm>
            <a:off x="1881720" y="1219320"/>
            <a:ext cx="5456160" cy="4350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87" name="PlaceHolder 2"/>
          <p:cNvSpPr>
            <a:spLocks noGrp="1"/>
          </p:cNvSpPr>
          <p:nvPr>
            <p:ph type="subTitle"/>
          </p:nvPr>
        </p:nvSpPr>
        <p:spPr>
          <a:xfrm>
            <a:off x="533520" y="1219320"/>
            <a:ext cx="815292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92" name="PlaceHolder 3"/>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33520" y="304920"/>
            <a:ext cx="8152920" cy="3532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97" name="PlaceHolder 3"/>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98" name="PlaceHolder 4"/>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01"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02"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05"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06" name="PlaceHolder 4"/>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533520" y="121932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09" name="PlaceHolder 3"/>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12"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13"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14" name="PlaceHolder 5"/>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16"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17" name="PlaceHolder 3"/>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pic>
        <p:nvPicPr>
          <p:cNvPr id="118" name="" descr=""/>
          <p:cNvPicPr/>
          <p:nvPr/>
        </p:nvPicPr>
        <p:blipFill>
          <a:blip r:embed="rId2"/>
          <a:stretch/>
        </p:blipFill>
        <p:spPr>
          <a:xfrm>
            <a:off x="1881720" y="1219320"/>
            <a:ext cx="5456160" cy="4350960"/>
          </a:xfrm>
          <a:prstGeom prst="rect">
            <a:avLst/>
          </a:prstGeom>
          <a:ln>
            <a:noFill/>
          </a:ln>
        </p:spPr>
      </p:pic>
      <p:pic>
        <p:nvPicPr>
          <p:cNvPr id="119" name="" descr=""/>
          <p:cNvPicPr/>
          <p:nvPr/>
        </p:nvPicPr>
        <p:blipFill>
          <a:blip r:embed="rId3"/>
          <a:stretch/>
        </p:blipFill>
        <p:spPr>
          <a:xfrm>
            <a:off x="1881720" y="1219320"/>
            <a:ext cx="5456160" cy="4350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27" name="PlaceHolder 2"/>
          <p:cNvSpPr>
            <a:spLocks noGrp="1"/>
          </p:cNvSpPr>
          <p:nvPr>
            <p:ph type="subTitle"/>
          </p:nvPr>
        </p:nvSpPr>
        <p:spPr>
          <a:xfrm>
            <a:off x="533520" y="1219320"/>
            <a:ext cx="815292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29"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4"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5" name="PlaceHolder 3"/>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32" name="PlaceHolder 3"/>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533520" y="304920"/>
            <a:ext cx="8152920" cy="3532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37" name="PlaceHolder 3"/>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38" name="PlaceHolder 4"/>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41"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42"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45"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46" name="PlaceHolder 4"/>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533520" y="121932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49" name="PlaceHolder 3"/>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52"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53"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54" name="PlaceHolder 5"/>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157" name="PlaceHolder 3"/>
          <p:cNvSpPr>
            <a:spLocks noGrp="1"/>
          </p:cNvSpPr>
          <p:nvPr>
            <p:ph type="body"/>
          </p:nvPr>
        </p:nvSpPr>
        <p:spPr>
          <a:xfrm>
            <a:off x="533520" y="1219320"/>
            <a:ext cx="815292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pic>
        <p:nvPicPr>
          <p:cNvPr id="158" name="" descr=""/>
          <p:cNvPicPr/>
          <p:nvPr/>
        </p:nvPicPr>
        <p:blipFill>
          <a:blip r:embed="rId2"/>
          <a:stretch/>
        </p:blipFill>
        <p:spPr>
          <a:xfrm>
            <a:off x="1881720" y="1219320"/>
            <a:ext cx="5456160" cy="4350960"/>
          </a:xfrm>
          <a:prstGeom prst="rect">
            <a:avLst/>
          </a:prstGeom>
          <a:ln>
            <a:noFill/>
          </a:ln>
        </p:spPr>
      </p:pic>
      <p:pic>
        <p:nvPicPr>
          <p:cNvPr id="159" name="" descr=""/>
          <p:cNvPicPr/>
          <p:nvPr/>
        </p:nvPicPr>
        <p:blipFill>
          <a:blip r:embed="rId3"/>
          <a:stretch/>
        </p:blipFill>
        <p:spPr>
          <a:xfrm>
            <a:off x="1881720" y="1219320"/>
            <a:ext cx="5456160" cy="435096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533520" y="304920"/>
            <a:ext cx="8152920" cy="3532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0" name="PlaceHolder 3"/>
          <p:cNvSpPr>
            <a:spLocks noGrp="1"/>
          </p:cNvSpPr>
          <p:nvPr>
            <p:ph type="body"/>
          </p:nvPr>
        </p:nvSpPr>
        <p:spPr>
          <a:xfrm>
            <a:off x="5335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1" name="PlaceHolder 4"/>
          <p:cNvSpPr>
            <a:spLocks noGrp="1"/>
          </p:cNvSpPr>
          <p:nvPr>
            <p:ph type="body"/>
          </p:nvPr>
        </p:nvSpPr>
        <p:spPr>
          <a:xfrm>
            <a:off x="47113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33520" y="1219320"/>
            <a:ext cx="3978360" cy="435096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4"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5" name="PlaceHolder 4"/>
          <p:cNvSpPr>
            <a:spLocks noGrp="1"/>
          </p:cNvSpPr>
          <p:nvPr>
            <p:ph type="body"/>
          </p:nvPr>
        </p:nvSpPr>
        <p:spPr>
          <a:xfrm>
            <a:off x="4711320" y="349200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33520" y="304920"/>
            <a:ext cx="8152920" cy="761760"/>
          </a:xfrm>
          <a:prstGeom prst="rect">
            <a:avLst/>
          </a:prstGeom>
        </p:spPr>
        <p:txBody>
          <a:bodyPr lIns="0" rIns="0" tIns="0" bIns="0" anchor="ctr"/>
          <a:p>
            <a:endParaRPr b="0" lang="de-DE" sz="2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335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8" name="PlaceHolder 3"/>
          <p:cNvSpPr>
            <a:spLocks noGrp="1"/>
          </p:cNvSpPr>
          <p:nvPr>
            <p:ph type="body"/>
          </p:nvPr>
        </p:nvSpPr>
        <p:spPr>
          <a:xfrm>
            <a:off x="4711320" y="1219320"/>
            <a:ext cx="397836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
        <p:nvSpPr>
          <p:cNvPr id="29" name="PlaceHolder 4"/>
          <p:cNvSpPr>
            <a:spLocks noGrp="1"/>
          </p:cNvSpPr>
          <p:nvPr>
            <p:ph type="body"/>
          </p:nvPr>
        </p:nvSpPr>
        <p:spPr>
          <a:xfrm>
            <a:off x="533520" y="3492000"/>
            <a:ext cx="8152920" cy="2075040"/>
          </a:xfrm>
          <a:prstGeom prst="rect">
            <a:avLst/>
          </a:prstGeom>
        </p:spPr>
        <p:txBody>
          <a:bodyPr lIns="0" rIns="0" tIns="0" bIns="0"/>
          <a:p>
            <a:endParaRPr b="0" lang="de-DE" sz="2400" spc="-1" strike="noStrike">
              <a:solidFill>
                <a:srgbClr val="000000"/>
              </a:solidFill>
              <a:uFill>
                <a:solidFill>
                  <a:srgbClr val="ffffff"/>
                </a:solidFill>
              </a:u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image" Target="../media/image3.wm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0" name="CustomShape 1" hidden="1"/>
          <p:cNvSpPr/>
          <p:nvPr/>
        </p:nvSpPr>
        <p:spPr>
          <a:xfrm>
            <a:off x="0" y="6095880"/>
            <a:ext cx="9143640" cy="761760"/>
          </a:xfrm>
          <a:prstGeom prst="rect">
            <a:avLst/>
          </a:prstGeom>
          <a:solidFill>
            <a:srgbClr val="e0590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Corbel"/>
                <a:ea typeface="Geneva"/>
              </a:rPr>
              <a:t> </a:t>
            </a:r>
            <a:endParaRPr b="0" lang="en-US" sz="2400" spc="-1" strike="noStrike">
              <a:solidFill>
                <a:srgbClr val="000000"/>
              </a:solidFill>
              <a:uFill>
                <a:solidFill>
                  <a:srgbClr val="ffffff"/>
                </a:solidFill>
              </a:uFill>
              <a:latin typeface="Arial"/>
            </a:endParaRPr>
          </a:p>
        </p:txBody>
      </p:sp>
      <p:pic>
        <p:nvPicPr>
          <p:cNvPr id="1" name="Picture 2" descr=""/>
          <p:cNvPicPr/>
          <p:nvPr/>
        </p:nvPicPr>
        <p:blipFill>
          <a:blip r:embed="rId2"/>
          <a:stretch/>
        </p:blipFill>
        <p:spPr>
          <a:xfrm>
            <a:off x="7950240" y="6219720"/>
            <a:ext cx="707760" cy="533160"/>
          </a:xfrm>
          <a:prstGeom prst="rect">
            <a:avLst/>
          </a:prstGeom>
          <a:ln>
            <a:noFill/>
          </a:ln>
        </p:spPr>
      </p:pic>
      <p:pic>
        <p:nvPicPr>
          <p:cNvPr id="2" name="Picture 10" descr=""/>
          <p:cNvPicPr/>
          <p:nvPr/>
        </p:nvPicPr>
        <p:blipFill>
          <a:blip r:embed="rId3"/>
          <a:stretch/>
        </p:blipFill>
        <p:spPr>
          <a:xfrm>
            <a:off x="-36360" y="-27000"/>
            <a:ext cx="9268920" cy="6186240"/>
          </a:xfrm>
          <a:prstGeom prst="rect">
            <a:avLst/>
          </a:prstGeom>
          <a:ln>
            <a:noFill/>
          </a:ln>
        </p:spPr>
      </p:pic>
      <p:pic>
        <p:nvPicPr>
          <p:cNvPr id="3" name="Picture 8" descr=""/>
          <p:cNvPicPr/>
          <p:nvPr/>
        </p:nvPicPr>
        <p:blipFill>
          <a:blip r:embed="rId4"/>
          <a:stretch/>
        </p:blipFill>
        <p:spPr>
          <a:xfrm>
            <a:off x="250920" y="5373720"/>
            <a:ext cx="1820520" cy="1238040"/>
          </a:xfrm>
          <a:prstGeom prst="rect">
            <a:avLst/>
          </a:prstGeom>
          <a:ln>
            <a:noFill/>
          </a:ln>
        </p:spPr>
      </p:pic>
      <p:sp>
        <p:nvSpPr>
          <p:cNvPr id="4" name="CustomShape 2"/>
          <p:cNvSpPr/>
          <p:nvPr/>
        </p:nvSpPr>
        <p:spPr>
          <a:xfrm>
            <a:off x="1930320" y="5905440"/>
            <a:ext cx="6527520" cy="888120"/>
          </a:xfrm>
          <a:prstGeom prst="rect">
            <a:avLst/>
          </a:prstGeom>
          <a:noFill/>
          <a:ln>
            <a:noFill/>
          </a:ln>
        </p:spPr>
        <p:style>
          <a:lnRef idx="0"/>
          <a:fillRef idx="0"/>
          <a:effectRef idx="0"/>
          <a:fontRef idx="minor"/>
        </p:style>
        <p:txBody>
          <a:bodyPr lIns="65160" rIns="65160" tIns="32760" bIns="32760"/>
          <a:p>
            <a:pPr algn="r">
              <a:lnSpc>
                <a:spcPct val="100000"/>
              </a:lnSpc>
            </a:pPr>
            <a:r>
              <a:rPr b="0" i="1" lang="en-US" sz="1800" spc="-1" strike="noStrike">
                <a:solidFill>
                  <a:srgbClr val="ff6600"/>
                </a:solidFill>
                <a:uFill>
                  <a:solidFill>
                    <a:srgbClr val="ffffff"/>
                  </a:solidFill>
                </a:uFill>
                <a:latin typeface="Corbel"/>
                <a:ea typeface="Geneva"/>
              </a:rPr>
              <a:t>European Life Sciences Infrastructure for Biological Information</a:t>
            </a:r>
            <a:endParaRPr b="0" lang="en-US" sz="2400" spc="-1" strike="noStrike">
              <a:solidFill>
                <a:srgbClr val="000000"/>
              </a:solidFill>
              <a:uFill>
                <a:solidFill>
                  <a:srgbClr val="ffffff"/>
                </a:solidFill>
              </a:uFill>
              <a:latin typeface="Arial"/>
            </a:endParaRPr>
          </a:p>
          <a:p>
            <a:pPr algn="r">
              <a:lnSpc>
                <a:spcPct val="100000"/>
              </a:lnSpc>
            </a:pPr>
            <a:r>
              <a:rPr b="0" i="1" lang="en-US" sz="1800" spc="-1" strike="noStrike">
                <a:solidFill>
                  <a:srgbClr val="ff6600"/>
                </a:solidFill>
                <a:uFill>
                  <a:solidFill>
                    <a:srgbClr val="ffffff"/>
                  </a:solidFill>
                </a:uFill>
                <a:latin typeface="Corbel"/>
                <a:ea typeface="Geneva"/>
              </a:rPr>
              <a:t>www.elixir-europe.org</a:t>
            </a:r>
            <a:endParaRPr b="0" lang="en-US" sz="2400" spc="-1" strike="noStrike">
              <a:solidFill>
                <a:srgbClr val="000000"/>
              </a:solidFill>
              <a:uFill>
                <a:solidFill>
                  <a:srgbClr val="ffffff"/>
                </a:solidFill>
              </a:uFill>
              <a:latin typeface="Arial"/>
            </a:endParaRPr>
          </a:p>
        </p:txBody>
      </p:sp>
      <p:sp>
        <p:nvSpPr>
          <p:cNvPr id="5" name="PlaceHolder 3"/>
          <p:cNvSpPr>
            <a:spLocks noGrp="1"/>
          </p:cNvSpPr>
          <p:nvPr>
            <p:ph type="title"/>
          </p:nvPr>
        </p:nvSpPr>
        <p:spPr>
          <a:xfrm>
            <a:off x="685800" y="2781000"/>
            <a:ext cx="7772040" cy="1224720"/>
          </a:xfrm>
          <a:prstGeom prst="rect">
            <a:avLst/>
          </a:prstGeom>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Click to edit Master title style</a:t>
            </a:r>
            <a:endParaRPr b="0" lang="de-DE" sz="2400" spc="-1" strike="noStrike">
              <a:solidFill>
                <a:srgbClr val="000000"/>
              </a:solidFill>
              <a:uFill>
                <a:solidFill>
                  <a:srgbClr val="ffffff"/>
                </a:solidFill>
              </a:uFill>
              <a:latin typeface="Arial"/>
            </a:endParaRPr>
          </a:p>
        </p:txBody>
      </p:sp>
      <p:sp>
        <p:nvSpPr>
          <p:cNvPr id="6" name="PlaceHolder 4"/>
          <p:cNvSpPr>
            <a:spLocks noGrp="1"/>
          </p:cNvSpPr>
          <p:nvPr>
            <p:ph type="dt"/>
          </p:nvPr>
        </p:nvSpPr>
        <p:spPr>
          <a:xfrm>
            <a:off x="533520" y="150840"/>
            <a:ext cx="1603080" cy="304560"/>
          </a:xfrm>
          <a:prstGeom prst="rect">
            <a:avLst/>
          </a:prstGeom>
        </p:spPr>
        <p:txBody>
          <a:bodyPr/>
          <a:p>
            <a:pPr>
              <a:lnSpc>
                <a:spcPct val="100000"/>
              </a:lnSpc>
            </a:pPr>
            <a:r>
              <a:rPr b="0" lang="en-US" sz="1000" spc="-1" strike="noStrike">
                <a:solidFill>
                  <a:srgbClr val="ffffff"/>
                </a:solidFill>
                <a:uFill>
                  <a:solidFill>
                    <a:srgbClr val="ffffff"/>
                  </a:solidFill>
                </a:uFill>
                <a:latin typeface="Corbel"/>
                <a:ea typeface="ＭＳ Ｐゴシック"/>
              </a:rPr>
              <a:t>10/24/16</a:t>
            </a:r>
            <a:endParaRPr b="0" lang="en-US" sz="1400" spc="-1" strike="noStrike">
              <a:solidFill>
                <a:srgbClr val="000000"/>
              </a:solidFill>
              <a:uFill>
                <a:solidFill>
                  <a:srgbClr val="ffffff"/>
                </a:solidFill>
              </a:uFill>
              <a:latin typeface="Times New Roman"/>
            </a:endParaRPr>
          </a:p>
        </p:txBody>
      </p:sp>
      <p:sp>
        <p:nvSpPr>
          <p:cNvPr id="7" name="CustomShape 5"/>
          <p:cNvSpPr/>
          <p:nvPr/>
        </p:nvSpPr>
        <p:spPr>
          <a:xfrm>
            <a:off x="107640" y="5229360"/>
            <a:ext cx="2088000" cy="1439640"/>
          </a:xfrm>
          <a:prstGeom prst="rect">
            <a:avLst/>
          </a:prstGeom>
          <a:solidFill>
            <a:schemeClr val="bg1"/>
          </a:solidFill>
          <a:ln w="9360">
            <a:noFill/>
          </a:ln>
        </p:spPr>
        <p:style>
          <a:lnRef idx="0"/>
          <a:fillRef idx="0"/>
          <a:effectRef idx="0"/>
          <a:fontRef idx="minor"/>
        </p:style>
      </p:sp>
      <p:sp>
        <p:nvSpPr>
          <p:cNvPr id="8" name="PlaceHolder 6"/>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Corbel"/>
              </a:rPr>
              <a:t>Click to edit the outline text format</a:t>
            </a:r>
            <a:endParaRPr b="0" lang="de-DE" sz="2400" spc="-1" strike="noStrike">
              <a:solidFill>
                <a:srgbClr val="000000"/>
              </a:solidFill>
              <a:uFill>
                <a:solidFill>
                  <a:srgbClr val="ffffff"/>
                </a:solidFill>
              </a:uFill>
              <a:latin typeface="Corbel"/>
            </a:endParaRPr>
          </a:p>
          <a:p>
            <a:pPr lvl="1" marL="864000" indent="-324000">
              <a:buClr>
                <a:srgbClr val="000000"/>
              </a:buClr>
              <a:buSzPct val="75000"/>
              <a:buFont typeface="Symbol" charset="2"/>
              <a:buChar char=""/>
            </a:pPr>
            <a:r>
              <a:rPr b="0" lang="de-DE" sz="2000" spc="-1" strike="noStrike">
                <a:solidFill>
                  <a:srgbClr val="000000"/>
                </a:solidFill>
                <a:uFill>
                  <a:solidFill>
                    <a:srgbClr val="ffffff"/>
                  </a:solidFill>
                </a:uFill>
                <a:latin typeface="Corbel"/>
              </a:rPr>
              <a:t>Second Outline Level</a:t>
            </a:r>
            <a:endParaRPr b="0" lang="de-DE" sz="2000" spc="-1" strike="noStrike">
              <a:solidFill>
                <a:srgbClr val="000000"/>
              </a:solidFill>
              <a:uFill>
                <a:solidFill>
                  <a:srgbClr val="ffffff"/>
                </a:solidFill>
              </a:uFill>
              <a:latin typeface="Corbel"/>
            </a:endParaRPr>
          </a:p>
          <a:p>
            <a:pPr lvl="2" marL="1296000" indent="-288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Third Outline Level</a:t>
            </a:r>
            <a:endParaRPr b="0" lang="de-DE" sz="2000" spc="-1" strike="noStrike">
              <a:solidFill>
                <a:srgbClr val="000000"/>
              </a:solidFill>
              <a:uFill>
                <a:solidFill>
                  <a:srgbClr val="ffffff"/>
                </a:solidFill>
              </a:uFill>
              <a:latin typeface="Corbel"/>
            </a:endParaRPr>
          </a:p>
          <a:p>
            <a:pPr lvl="3" marL="1728000" indent="-216000">
              <a:buClr>
                <a:srgbClr val="000000"/>
              </a:buClr>
              <a:buSzPct val="75000"/>
              <a:buFont typeface="Symbol" charset="2"/>
              <a:buChar char=""/>
            </a:pPr>
            <a:r>
              <a:rPr b="0" lang="de-DE" sz="2000" spc="-1" strike="noStrike">
                <a:solidFill>
                  <a:srgbClr val="000000"/>
                </a:solidFill>
                <a:uFill>
                  <a:solidFill>
                    <a:srgbClr val="ffffff"/>
                  </a:solidFill>
                </a:uFill>
                <a:latin typeface="Corbel"/>
              </a:rPr>
              <a:t>Fourth Outline Level</a:t>
            </a:r>
            <a:endParaRPr b="0" lang="de-DE" sz="2000" spc="-1" strike="noStrike">
              <a:solidFill>
                <a:srgbClr val="000000"/>
              </a:solidFill>
              <a:uFill>
                <a:solidFill>
                  <a:srgbClr val="ffffff"/>
                </a:solidFill>
              </a:uFill>
              <a:latin typeface="Corbel"/>
            </a:endParaRPr>
          </a:p>
          <a:p>
            <a:pPr lvl="4" marL="2160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Fifth Outline Level</a:t>
            </a:r>
            <a:endParaRPr b="0" lang="de-DE" sz="2000" spc="-1" strike="noStrike">
              <a:solidFill>
                <a:srgbClr val="000000"/>
              </a:solidFill>
              <a:uFill>
                <a:solidFill>
                  <a:srgbClr val="ffffff"/>
                </a:solidFill>
              </a:uFill>
              <a:latin typeface="Corbel"/>
            </a:endParaRPr>
          </a:p>
          <a:p>
            <a:pPr lvl="5" marL="2592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Sixth Outline Level</a:t>
            </a:r>
            <a:endParaRPr b="0" lang="de-DE" sz="2000" spc="-1" strike="noStrike">
              <a:solidFill>
                <a:srgbClr val="000000"/>
              </a:solidFill>
              <a:uFill>
                <a:solidFill>
                  <a:srgbClr val="ffffff"/>
                </a:solidFill>
              </a:uFill>
              <a:latin typeface="Corbel"/>
            </a:endParaRPr>
          </a:p>
          <a:p>
            <a:pPr lvl="6" marL="3024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Seventh Outline Level</a:t>
            </a:r>
            <a:endParaRPr b="0" lang="de-DE" sz="2000" spc="-1" strike="noStrike">
              <a:solidFill>
                <a:srgbClr val="000000"/>
              </a:solidFill>
              <a:uFill>
                <a:solidFill>
                  <a:srgbClr val="ffffff"/>
                </a:solidFill>
              </a:uFill>
              <a:latin typeface="Corbe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43" name="CustomShape 1"/>
          <p:cNvSpPr/>
          <p:nvPr/>
        </p:nvSpPr>
        <p:spPr>
          <a:xfrm>
            <a:off x="0" y="6095880"/>
            <a:ext cx="9143640" cy="761760"/>
          </a:xfrm>
          <a:prstGeom prst="rect">
            <a:avLst/>
          </a:prstGeom>
          <a:solidFill>
            <a:srgbClr val="e0590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Corbel"/>
                <a:ea typeface="Geneva"/>
              </a:rPr>
              <a:t> </a:t>
            </a:r>
            <a:endParaRPr b="0" lang="en-US" sz="2400" spc="-1" strike="noStrike">
              <a:solidFill>
                <a:srgbClr val="000000"/>
              </a:solidFill>
              <a:uFill>
                <a:solidFill>
                  <a:srgbClr val="ffffff"/>
                </a:solidFill>
              </a:uFill>
              <a:latin typeface="Arial"/>
            </a:endParaRPr>
          </a:p>
        </p:txBody>
      </p:sp>
      <p:pic>
        <p:nvPicPr>
          <p:cNvPr id="44" name="Picture 2" descr=""/>
          <p:cNvPicPr/>
          <p:nvPr/>
        </p:nvPicPr>
        <p:blipFill>
          <a:blip r:embed="rId2"/>
          <a:stretch/>
        </p:blipFill>
        <p:spPr>
          <a:xfrm>
            <a:off x="7950240" y="6219720"/>
            <a:ext cx="707760" cy="533160"/>
          </a:xfrm>
          <a:prstGeom prst="rect">
            <a:avLst/>
          </a:prstGeom>
          <a:ln>
            <a:noFill/>
          </a:ln>
        </p:spPr>
      </p:pic>
      <p:sp>
        <p:nvSpPr>
          <p:cNvPr id="45" name="PlaceHolder 2"/>
          <p:cNvSpPr>
            <a:spLocks noGrp="1"/>
          </p:cNvSpPr>
          <p:nvPr>
            <p:ph type="title"/>
          </p:nvPr>
        </p:nvSpPr>
        <p:spPr>
          <a:xfrm>
            <a:off x="533520" y="304920"/>
            <a:ext cx="8152920" cy="761760"/>
          </a:xfrm>
          <a:prstGeom prst="rect">
            <a:avLst/>
          </a:prstGeom>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Click to edit Master title style</a:t>
            </a:r>
            <a:endParaRPr b="0" lang="de-DE" sz="24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533520" y="1219320"/>
            <a:ext cx="8152920" cy="4350960"/>
          </a:xfrm>
          <a:prstGeom prst="rect">
            <a:avLst/>
          </a:prstGeom>
        </p:spPr>
        <p:txBody>
          <a:bodyPr lIns="0" rIns="0" tIns="0" bIns="0"/>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Corbel"/>
                <a:ea typeface="ＭＳ Ｐゴシック"/>
              </a:rPr>
              <a:t>Click to edit the outline text format</a:t>
            </a:r>
            <a:endParaRPr b="0" lang="de-DE" sz="2400" spc="-1" strike="noStrike">
              <a:solidFill>
                <a:srgbClr val="000000"/>
              </a:solidFill>
              <a:uFill>
                <a:solidFill>
                  <a:srgbClr val="ffffff"/>
                </a:solidFill>
              </a:uFill>
              <a:latin typeface="Corbel"/>
            </a:endParaRPr>
          </a:p>
          <a:p>
            <a:pPr lvl="1" marL="864000" indent="-324000">
              <a:buClr>
                <a:srgbClr val="000000"/>
              </a:buClr>
              <a:buSzPct val="75000"/>
              <a:buFont typeface="Symbol" charset="2"/>
              <a:buChar char=""/>
            </a:pPr>
            <a:r>
              <a:rPr b="0" lang="de-DE" sz="2400" spc="-1" strike="noStrike">
                <a:solidFill>
                  <a:srgbClr val="000000"/>
                </a:solidFill>
                <a:uFill>
                  <a:solidFill>
                    <a:srgbClr val="ffffff"/>
                  </a:solidFill>
                </a:uFill>
                <a:latin typeface="Corbel"/>
                <a:ea typeface="ＭＳ Ｐゴシック"/>
              </a:rPr>
              <a:t>Second Outline Level</a:t>
            </a:r>
            <a:endParaRPr b="0" lang="de-DE" sz="2400" spc="-1" strike="noStrike">
              <a:solidFill>
                <a:srgbClr val="000000"/>
              </a:solidFill>
              <a:uFill>
                <a:solidFill>
                  <a:srgbClr val="ffffff"/>
                </a:solidFill>
              </a:uFill>
              <a:latin typeface="Corbel"/>
            </a:endParaRPr>
          </a:p>
          <a:p>
            <a:pPr lvl="2" marL="1296000" indent="-288000">
              <a:buClr>
                <a:srgbClr val="000000"/>
              </a:buClr>
              <a:buSzPct val="45000"/>
              <a:buFont typeface="Wingdings" charset="2"/>
              <a:buChar char=""/>
            </a:pPr>
            <a:r>
              <a:rPr b="0" lang="de-DE" sz="2400" spc="-1" strike="noStrike">
                <a:solidFill>
                  <a:srgbClr val="000000"/>
                </a:solidFill>
                <a:uFill>
                  <a:solidFill>
                    <a:srgbClr val="ffffff"/>
                  </a:solidFill>
                </a:uFill>
                <a:latin typeface="Corbel"/>
                <a:ea typeface="ＭＳ Ｐゴシック"/>
              </a:rPr>
              <a:t>Third Outline Level</a:t>
            </a:r>
            <a:endParaRPr b="0" lang="de-DE" sz="2400" spc="-1" strike="noStrike">
              <a:solidFill>
                <a:srgbClr val="000000"/>
              </a:solidFill>
              <a:uFill>
                <a:solidFill>
                  <a:srgbClr val="ffffff"/>
                </a:solidFill>
              </a:uFill>
              <a:latin typeface="Corbel"/>
            </a:endParaRPr>
          </a:p>
          <a:p>
            <a:pPr lvl="3" marL="1728000" indent="-216000">
              <a:buClr>
                <a:srgbClr val="000000"/>
              </a:buClr>
              <a:buSzPct val="75000"/>
              <a:buFont typeface="Symbol" charset="2"/>
              <a:buChar char=""/>
            </a:pPr>
            <a:r>
              <a:rPr b="0" lang="de-DE" sz="2400" spc="-1" strike="noStrike">
                <a:solidFill>
                  <a:srgbClr val="000000"/>
                </a:solidFill>
                <a:uFill>
                  <a:solidFill>
                    <a:srgbClr val="ffffff"/>
                  </a:solidFill>
                </a:uFill>
                <a:latin typeface="Corbel"/>
                <a:ea typeface="ＭＳ Ｐゴシック"/>
              </a:rPr>
              <a:t>Fourth Outline Level</a:t>
            </a:r>
            <a:endParaRPr b="0" lang="de-DE" sz="2400" spc="-1" strike="noStrike">
              <a:solidFill>
                <a:srgbClr val="000000"/>
              </a:solidFill>
              <a:uFill>
                <a:solidFill>
                  <a:srgbClr val="ffffff"/>
                </a:solidFill>
              </a:uFill>
              <a:latin typeface="Corbel"/>
            </a:endParaRPr>
          </a:p>
          <a:p>
            <a:pPr lvl="4" marL="2160000" indent="-216000">
              <a:buClr>
                <a:srgbClr val="000000"/>
              </a:buClr>
              <a:buSzPct val="45000"/>
              <a:buFont typeface="Wingdings" charset="2"/>
              <a:buChar char=""/>
            </a:pPr>
            <a:r>
              <a:rPr b="0" lang="de-DE" sz="2400" spc="-1" strike="noStrike">
                <a:solidFill>
                  <a:srgbClr val="000000"/>
                </a:solidFill>
                <a:uFill>
                  <a:solidFill>
                    <a:srgbClr val="ffffff"/>
                  </a:solidFill>
                </a:uFill>
                <a:latin typeface="Corbel"/>
                <a:ea typeface="ＭＳ Ｐゴシック"/>
              </a:rPr>
              <a:t>Fifth Outline Level</a:t>
            </a:r>
            <a:endParaRPr b="0" lang="de-DE" sz="2400" spc="-1" strike="noStrike">
              <a:solidFill>
                <a:srgbClr val="000000"/>
              </a:solidFill>
              <a:uFill>
                <a:solidFill>
                  <a:srgbClr val="ffffff"/>
                </a:solidFill>
              </a:uFill>
              <a:latin typeface="Corbel"/>
            </a:endParaRPr>
          </a:p>
          <a:p>
            <a:pPr lvl="5" marL="2592000" indent="-216000">
              <a:buClr>
                <a:srgbClr val="000000"/>
              </a:buClr>
              <a:buSzPct val="45000"/>
              <a:buFont typeface="Wingdings" charset="2"/>
              <a:buChar char=""/>
            </a:pPr>
            <a:r>
              <a:rPr b="0" lang="de-DE" sz="2400" spc="-1" strike="noStrike">
                <a:solidFill>
                  <a:srgbClr val="000000"/>
                </a:solidFill>
                <a:uFill>
                  <a:solidFill>
                    <a:srgbClr val="ffffff"/>
                  </a:solidFill>
                </a:uFill>
                <a:latin typeface="Corbel"/>
                <a:ea typeface="ＭＳ Ｐゴシック"/>
              </a:rPr>
              <a:t>Sixth Outline Level</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Seventh Outline LevelClick to edit Master text styles</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Second level</a:t>
            </a:r>
            <a:endParaRPr b="0" lang="de-DE" sz="24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Third level</a:t>
            </a:r>
            <a:endParaRPr b="0" lang="de-DE" sz="2400" spc="-1" strike="noStrike">
              <a:solidFill>
                <a:srgbClr val="000000"/>
              </a:solidFill>
              <a:uFill>
                <a:solidFill>
                  <a:srgbClr val="ffffff"/>
                </a:solidFill>
              </a:uFill>
              <a:latin typeface="Corbel"/>
            </a:endParaRPr>
          </a:p>
          <a:p>
            <a:pPr lvl="3" marL="16002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Fourth level</a:t>
            </a:r>
            <a:endParaRPr b="0" lang="de-DE" sz="2400" spc="-1" strike="noStrike">
              <a:solidFill>
                <a:srgbClr val="000000"/>
              </a:solidFill>
              <a:uFill>
                <a:solidFill>
                  <a:srgbClr val="ffffff"/>
                </a:solidFill>
              </a:uFill>
              <a:latin typeface="Corbel"/>
            </a:endParaRPr>
          </a:p>
          <a:p>
            <a:pPr lvl="4" marL="20574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Fifth level</a:t>
            </a:r>
            <a:endParaRPr b="0" lang="de-DE" sz="2400" spc="-1" strike="noStrike">
              <a:solidFill>
                <a:srgbClr val="000000"/>
              </a:solidFill>
              <a:uFill>
                <a:solidFill>
                  <a:srgbClr val="ffffff"/>
                </a:solidFill>
              </a:uFill>
              <a:latin typeface="Corbel"/>
            </a:endParaRPr>
          </a:p>
        </p:txBody>
      </p:sp>
      <p:sp>
        <p:nvSpPr>
          <p:cNvPr id="47" name="PlaceHolder 4"/>
          <p:cNvSpPr>
            <a:spLocks noGrp="1"/>
          </p:cNvSpPr>
          <p:nvPr>
            <p:ph type="sldNum"/>
          </p:nvPr>
        </p:nvSpPr>
        <p:spPr>
          <a:xfrm>
            <a:off x="152280" y="6375240"/>
            <a:ext cx="304560" cy="228240"/>
          </a:xfrm>
          <a:prstGeom prst="rect">
            <a:avLst/>
          </a:prstGeom>
        </p:spPr>
        <p:txBody>
          <a:bodyPr lIns="0" rIns="0" tIns="0" bIns="0"/>
          <a:p>
            <a:pPr>
              <a:lnSpc>
                <a:spcPct val="100000"/>
              </a:lnSpc>
            </a:pPr>
            <a:fld id="{047063B1-0097-4E58-AACD-0C9755172045}" type="slidenum">
              <a:rPr b="0" lang="en-US" sz="900" spc="-1" strike="noStrike">
                <a:solidFill>
                  <a:srgbClr val="ffffff"/>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82" name="CustomShape 1"/>
          <p:cNvSpPr/>
          <p:nvPr/>
        </p:nvSpPr>
        <p:spPr>
          <a:xfrm>
            <a:off x="0" y="6095880"/>
            <a:ext cx="9143640" cy="761760"/>
          </a:xfrm>
          <a:prstGeom prst="rect">
            <a:avLst/>
          </a:prstGeom>
          <a:solidFill>
            <a:srgbClr val="e0590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Corbel"/>
                <a:ea typeface="Geneva"/>
              </a:rPr>
              <a:t> </a:t>
            </a:r>
            <a:endParaRPr b="0" lang="en-US" sz="2400" spc="-1" strike="noStrike">
              <a:solidFill>
                <a:srgbClr val="000000"/>
              </a:solidFill>
              <a:uFill>
                <a:solidFill>
                  <a:srgbClr val="ffffff"/>
                </a:solidFill>
              </a:uFill>
              <a:latin typeface="Arial"/>
            </a:endParaRPr>
          </a:p>
        </p:txBody>
      </p:sp>
      <p:pic>
        <p:nvPicPr>
          <p:cNvPr id="83" name="Picture 2" descr=""/>
          <p:cNvPicPr/>
          <p:nvPr/>
        </p:nvPicPr>
        <p:blipFill>
          <a:blip r:embed="rId2"/>
          <a:stretch/>
        </p:blipFill>
        <p:spPr>
          <a:xfrm>
            <a:off x="7950240" y="6219720"/>
            <a:ext cx="707760" cy="533160"/>
          </a:xfrm>
          <a:prstGeom prst="rect">
            <a:avLst/>
          </a:prstGeom>
          <a:ln>
            <a:noFill/>
          </a:ln>
        </p:spPr>
      </p:pic>
      <p:sp>
        <p:nvSpPr>
          <p:cNvPr id="84" name="PlaceHolder 2"/>
          <p:cNvSpPr>
            <a:spLocks noGrp="1"/>
          </p:cNvSpPr>
          <p:nvPr>
            <p:ph type="title"/>
          </p:nvPr>
        </p:nvSpPr>
        <p:spPr>
          <a:xfrm>
            <a:off x="533520" y="304920"/>
            <a:ext cx="8152920" cy="761760"/>
          </a:xfrm>
          <a:prstGeom prst="rect">
            <a:avLst/>
          </a:prstGeom>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Click to edit Master title style</a:t>
            </a:r>
            <a:endParaRPr b="0" lang="de-DE" sz="24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Corbel"/>
              </a:rPr>
              <a:t>Click to edit the outline text format</a:t>
            </a:r>
            <a:endParaRPr b="0" lang="de-DE" sz="2400" spc="-1" strike="noStrike">
              <a:solidFill>
                <a:srgbClr val="000000"/>
              </a:solidFill>
              <a:uFill>
                <a:solidFill>
                  <a:srgbClr val="ffffff"/>
                </a:solidFill>
              </a:uFill>
              <a:latin typeface="Corbel"/>
            </a:endParaRPr>
          </a:p>
          <a:p>
            <a:pPr lvl="1" marL="864000" indent="-324000">
              <a:buClr>
                <a:srgbClr val="000000"/>
              </a:buClr>
              <a:buSzPct val="75000"/>
              <a:buFont typeface="Symbol" charset="2"/>
              <a:buChar char=""/>
            </a:pPr>
            <a:r>
              <a:rPr b="0" lang="de-DE" sz="2000" spc="-1" strike="noStrike">
                <a:solidFill>
                  <a:srgbClr val="000000"/>
                </a:solidFill>
                <a:uFill>
                  <a:solidFill>
                    <a:srgbClr val="ffffff"/>
                  </a:solidFill>
                </a:uFill>
                <a:latin typeface="Corbel"/>
              </a:rPr>
              <a:t>Second Outline Level</a:t>
            </a:r>
            <a:endParaRPr b="0" lang="de-DE" sz="2000" spc="-1" strike="noStrike">
              <a:solidFill>
                <a:srgbClr val="000000"/>
              </a:solidFill>
              <a:uFill>
                <a:solidFill>
                  <a:srgbClr val="ffffff"/>
                </a:solidFill>
              </a:uFill>
              <a:latin typeface="Corbel"/>
            </a:endParaRPr>
          </a:p>
          <a:p>
            <a:pPr lvl="2" marL="1296000" indent="-288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Third Outline Level</a:t>
            </a:r>
            <a:endParaRPr b="0" lang="de-DE" sz="2000" spc="-1" strike="noStrike">
              <a:solidFill>
                <a:srgbClr val="000000"/>
              </a:solidFill>
              <a:uFill>
                <a:solidFill>
                  <a:srgbClr val="ffffff"/>
                </a:solidFill>
              </a:uFill>
              <a:latin typeface="Corbel"/>
            </a:endParaRPr>
          </a:p>
          <a:p>
            <a:pPr lvl="3" marL="1728000" indent="-216000">
              <a:buClr>
                <a:srgbClr val="000000"/>
              </a:buClr>
              <a:buSzPct val="75000"/>
              <a:buFont typeface="Symbol" charset="2"/>
              <a:buChar char=""/>
            </a:pPr>
            <a:r>
              <a:rPr b="0" lang="de-DE" sz="2000" spc="-1" strike="noStrike">
                <a:solidFill>
                  <a:srgbClr val="000000"/>
                </a:solidFill>
                <a:uFill>
                  <a:solidFill>
                    <a:srgbClr val="ffffff"/>
                  </a:solidFill>
                </a:uFill>
                <a:latin typeface="Corbel"/>
              </a:rPr>
              <a:t>Fourth Outline Level</a:t>
            </a:r>
            <a:endParaRPr b="0" lang="de-DE" sz="2000" spc="-1" strike="noStrike">
              <a:solidFill>
                <a:srgbClr val="000000"/>
              </a:solidFill>
              <a:uFill>
                <a:solidFill>
                  <a:srgbClr val="ffffff"/>
                </a:solidFill>
              </a:uFill>
              <a:latin typeface="Corbel"/>
            </a:endParaRPr>
          </a:p>
          <a:p>
            <a:pPr lvl="4" marL="2160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Fifth Outline Level</a:t>
            </a:r>
            <a:endParaRPr b="0" lang="de-DE" sz="2000" spc="-1" strike="noStrike">
              <a:solidFill>
                <a:srgbClr val="000000"/>
              </a:solidFill>
              <a:uFill>
                <a:solidFill>
                  <a:srgbClr val="ffffff"/>
                </a:solidFill>
              </a:uFill>
              <a:latin typeface="Corbel"/>
            </a:endParaRPr>
          </a:p>
          <a:p>
            <a:pPr lvl="5" marL="2592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Sixth Outline Level</a:t>
            </a:r>
            <a:endParaRPr b="0" lang="de-DE" sz="2000" spc="-1" strike="noStrike">
              <a:solidFill>
                <a:srgbClr val="000000"/>
              </a:solidFill>
              <a:uFill>
                <a:solidFill>
                  <a:srgbClr val="ffffff"/>
                </a:solidFill>
              </a:uFill>
              <a:latin typeface="Corbel"/>
            </a:endParaRPr>
          </a:p>
          <a:p>
            <a:pPr lvl="6" marL="3024000" indent="-216000">
              <a:buClr>
                <a:srgbClr val="000000"/>
              </a:buClr>
              <a:buSzPct val="45000"/>
              <a:buFont typeface="Wingdings" charset="2"/>
              <a:buChar char=""/>
            </a:pPr>
            <a:r>
              <a:rPr b="0" lang="de-DE" sz="2000" spc="-1" strike="noStrike">
                <a:solidFill>
                  <a:srgbClr val="000000"/>
                </a:solidFill>
                <a:uFill>
                  <a:solidFill>
                    <a:srgbClr val="ffffff"/>
                  </a:solidFill>
                </a:uFill>
                <a:latin typeface="Corbel"/>
              </a:rPr>
              <a:t>Seventh Outline Level</a:t>
            </a:r>
            <a:endParaRPr b="0" lang="de-DE" sz="2000" spc="-1" strike="noStrike">
              <a:solidFill>
                <a:srgbClr val="000000"/>
              </a:solidFill>
              <a:uFill>
                <a:solidFill>
                  <a:srgbClr val="ffffff"/>
                </a:solidFill>
              </a:uFill>
              <a:latin typeface="Corbe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120" name="CustomShape 1"/>
          <p:cNvSpPr/>
          <p:nvPr/>
        </p:nvSpPr>
        <p:spPr>
          <a:xfrm>
            <a:off x="0" y="6095880"/>
            <a:ext cx="9143640" cy="761760"/>
          </a:xfrm>
          <a:prstGeom prst="rect">
            <a:avLst/>
          </a:prstGeom>
          <a:solidFill>
            <a:srgbClr val="e0590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Corbel"/>
                <a:ea typeface="Geneva"/>
              </a:rPr>
              <a:t> </a:t>
            </a:r>
            <a:endParaRPr b="0" lang="en-US" sz="2400" spc="-1" strike="noStrike">
              <a:solidFill>
                <a:srgbClr val="000000"/>
              </a:solidFill>
              <a:uFill>
                <a:solidFill>
                  <a:srgbClr val="ffffff"/>
                </a:solidFill>
              </a:uFill>
              <a:latin typeface="Arial"/>
            </a:endParaRPr>
          </a:p>
        </p:txBody>
      </p:sp>
      <p:pic>
        <p:nvPicPr>
          <p:cNvPr id="121" name="Picture 2" descr=""/>
          <p:cNvPicPr/>
          <p:nvPr/>
        </p:nvPicPr>
        <p:blipFill>
          <a:blip r:embed="rId2"/>
          <a:stretch/>
        </p:blipFill>
        <p:spPr>
          <a:xfrm>
            <a:off x="7950240" y="6219720"/>
            <a:ext cx="707760" cy="533160"/>
          </a:xfrm>
          <a:prstGeom prst="rect">
            <a:avLst/>
          </a:prstGeom>
          <a:ln>
            <a:noFill/>
          </a:ln>
        </p:spPr>
      </p:pic>
      <p:sp>
        <p:nvSpPr>
          <p:cNvPr id="122" name="PlaceHolder 2"/>
          <p:cNvSpPr>
            <a:spLocks noGrp="1"/>
          </p:cNvSpPr>
          <p:nvPr>
            <p:ph type="title"/>
          </p:nvPr>
        </p:nvSpPr>
        <p:spPr>
          <a:xfrm>
            <a:off x="533520" y="304920"/>
            <a:ext cx="8152920" cy="761760"/>
          </a:xfrm>
          <a:prstGeom prst="rect">
            <a:avLst/>
          </a:prstGeom>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Click to edit Master title style</a:t>
            </a:r>
            <a:endParaRPr b="0" lang="de-DE" sz="24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533520" y="1219320"/>
            <a:ext cx="4000320" cy="4350960"/>
          </a:xfrm>
          <a:prstGeom prst="rect">
            <a:avLst/>
          </a:prstGeom>
        </p:spPr>
        <p:txBody>
          <a:bodyPr lIns="0" rIns="0" tIns="0" bIns="0"/>
          <a:p>
            <a:pPr marL="432000" indent="-324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Click to edit the outline text format</a:t>
            </a:r>
            <a:endParaRPr b="0" lang="de-DE" sz="2800" spc="-1" strike="noStrike">
              <a:solidFill>
                <a:srgbClr val="000000"/>
              </a:solidFill>
              <a:uFill>
                <a:solidFill>
                  <a:srgbClr val="ffffff"/>
                </a:solidFill>
              </a:uFill>
              <a:latin typeface="Corbel"/>
            </a:endParaRPr>
          </a:p>
          <a:p>
            <a:pPr lvl="1" marL="864000" indent="-324000">
              <a:buClr>
                <a:srgbClr val="000000"/>
              </a:buClr>
              <a:buSzPct val="75000"/>
              <a:buFont typeface="Symbol" charset="2"/>
              <a:buChar char=""/>
            </a:pPr>
            <a:r>
              <a:rPr b="0" lang="de-DE" sz="2800" spc="-1" strike="noStrike">
                <a:solidFill>
                  <a:srgbClr val="000000"/>
                </a:solidFill>
                <a:uFill>
                  <a:solidFill>
                    <a:srgbClr val="ffffff"/>
                  </a:solidFill>
                </a:uFill>
                <a:latin typeface="Corbel"/>
                <a:ea typeface="ＭＳ Ｐゴシック"/>
              </a:rPr>
              <a:t>Second Outline Level</a:t>
            </a:r>
            <a:endParaRPr b="0" lang="de-DE" sz="2800" spc="-1" strike="noStrike">
              <a:solidFill>
                <a:srgbClr val="000000"/>
              </a:solidFill>
              <a:uFill>
                <a:solidFill>
                  <a:srgbClr val="ffffff"/>
                </a:solidFill>
              </a:uFill>
              <a:latin typeface="Corbel"/>
            </a:endParaRPr>
          </a:p>
          <a:p>
            <a:pPr lvl="2" marL="1296000" indent="-288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Third Outline Level</a:t>
            </a:r>
            <a:endParaRPr b="0" lang="de-DE" sz="2800" spc="-1" strike="noStrike">
              <a:solidFill>
                <a:srgbClr val="000000"/>
              </a:solidFill>
              <a:uFill>
                <a:solidFill>
                  <a:srgbClr val="ffffff"/>
                </a:solidFill>
              </a:uFill>
              <a:latin typeface="Corbel"/>
            </a:endParaRPr>
          </a:p>
          <a:p>
            <a:pPr lvl="3" marL="1728000" indent="-216000">
              <a:buClr>
                <a:srgbClr val="000000"/>
              </a:buClr>
              <a:buSzPct val="75000"/>
              <a:buFont typeface="Symbol" charset="2"/>
              <a:buChar char=""/>
            </a:pPr>
            <a:r>
              <a:rPr b="0" lang="de-DE" sz="2800" spc="-1" strike="noStrike">
                <a:solidFill>
                  <a:srgbClr val="000000"/>
                </a:solidFill>
                <a:uFill>
                  <a:solidFill>
                    <a:srgbClr val="ffffff"/>
                  </a:solidFill>
                </a:uFill>
                <a:latin typeface="Corbel"/>
                <a:ea typeface="ＭＳ Ｐゴシック"/>
              </a:rPr>
              <a:t>Fourth Outline Level</a:t>
            </a:r>
            <a:endParaRPr b="0" lang="de-DE" sz="2800" spc="-1" strike="noStrike">
              <a:solidFill>
                <a:srgbClr val="000000"/>
              </a:solidFill>
              <a:uFill>
                <a:solidFill>
                  <a:srgbClr val="ffffff"/>
                </a:solidFill>
              </a:uFill>
              <a:latin typeface="Corbel"/>
            </a:endParaRPr>
          </a:p>
          <a:p>
            <a:pPr lvl="4" marL="2160000" indent="-216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Fifth Outline Level</a:t>
            </a:r>
            <a:endParaRPr b="0" lang="de-DE" sz="2800" spc="-1" strike="noStrike">
              <a:solidFill>
                <a:srgbClr val="000000"/>
              </a:solidFill>
              <a:uFill>
                <a:solidFill>
                  <a:srgbClr val="ffffff"/>
                </a:solidFill>
              </a:uFill>
              <a:latin typeface="Corbel"/>
            </a:endParaRPr>
          </a:p>
          <a:p>
            <a:pPr lvl="5" marL="2592000" indent="-216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Sixth Outline Level</a:t>
            </a:r>
            <a:endParaRPr b="0" lang="de-DE" sz="28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800" spc="-1" strike="noStrike">
                <a:solidFill>
                  <a:srgbClr val="000000"/>
                </a:solidFill>
                <a:uFill>
                  <a:solidFill>
                    <a:srgbClr val="ffffff"/>
                  </a:solidFill>
                </a:uFill>
                <a:latin typeface="Corbel"/>
                <a:ea typeface="ＭＳ Ｐゴシック"/>
              </a:rPr>
              <a:t>Seventh Outline LevelClick to edit Master text styles</a:t>
            </a:r>
            <a:endParaRPr b="0" lang="de-DE" sz="28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Second level</a:t>
            </a:r>
            <a:endParaRPr b="0" lang="de-DE" sz="28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Third level</a:t>
            </a:r>
            <a:endParaRPr b="0" lang="de-DE" sz="2800" spc="-1" strike="noStrike">
              <a:solidFill>
                <a:srgbClr val="000000"/>
              </a:solidFill>
              <a:uFill>
                <a:solidFill>
                  <a:srgbClr val="ffffff"/>
                </a:solidFill>
              </a:uFill>
              <a:latin typeface="Corbel"/>
            </a:endParaRPr>
          </a:p>
          <a:p>
            <a:pPr lvl="3" marL="1600200" indent="-228240">
              <a:lnSpc>
                <a:spcPct val="100000"/>
              </a:lnSpc>
              <a:buClr>
                <a:srgbClr val="004080"/>
              </a:buClr>
              <a:buFont typeface="Times"/>
              <a:buChar char="•"/>
            </a:pPr>
            <a:r>
              <a:rPr b="0" lang="de-DE" sz="1800" spc="-1" strike="noStrike">
                <a:solidFill>
                  <a:srgbClr val="000000"/>
                </a:solidFill>
                <a:uFill>
                  <a:solidFill>
                    <a:srgbClr val="ffffff"/>
                  </a:solidFill>
                </a:uFill>
                <a:latin typeface="Corbel"/>
                <a:ea typeface="Geneva"/>
              </a:rPr>
              <a:t>Fourth level</a:t>
            </a:r>
            <a:endParaRPr b="0" lang="de-DE" sz="2800" spc="-1" strike="noStrike">
              <a:solidFill>
                <a:srgbClr val="000000"/>
              </a:solidFill>
              <a:uFill>
                <a:solidFill>
                  <a:srgbClr val="ffffff"/>
                </a:solidFill>
              </a:uFill>
              <a:latin typeface="Corbel"/>
            </a:endParaRPr>
          </a:p>
          <a:p>
            <a:pPr lvl="4" marL="2057400" indent="-228240">
              <a:lnSpc>
                <a:spcPct val="100000"/>
              </a:lnSpc>
              <a:buClr>
                <a:srgbClr val="004080"/>
              </a:buClr>
              <a:buFont typeface="Times"/>
              <a:buChar char="•"/>
            </a:pPr>
            <a:r>
              <a:rPr b="0" lang="de-DE" sz="1800" spc="-1" strike="noStrike">
                <a:solidFill>
                  <a:srgbClr val="000000"/>
                </a:solidFill>
                <a:uFill>
                  <a:solidFill>
                    <a:srgbClr val="ffffff"/>
                  </a:solidFill>
                </a:uFill>
                <a:latin typeface="Corbel"/>
                <a:ea typeface="Geneva"/>
              </a:rPr>
              <a:t>Fifth level</a:t>
            </a:r>
            <a:endParaRPr b="0" lang="de-DE" sz="2800" spc="-1" strike="noStrike">
              <a:solidFill>
                <a:srgbClr val="000000"/>
              </a:solidFill>
              <a:uFill>
                <a:solidFill>
                  <a:srgbClr val="ffffff"/>
                </a:solidFill>
              </a:uFill>
              <a:latin typeface="Corbel"/>
            </a:endParaRPr>
          </a:p>
        </p:txBody>
      </p:sp>
      <p:sp>
        <p:nvSpPr>
          <p:cNvPr id="124" name="PlaceHolder 4"/>
          <p:cNvSpPr>
            <a:spLocks noGrp="1"/>
          </p:cNvSpPr>
          <p:nvPr>
            <p:ph type="body"/>
          </p:nvPr>
        </p:nvSpPr>
        <p:spPr>
          <a:xfrm>
            <a:off x="4686480" y="1219320"/>
            <a:ext cx="4000320" cy="4350960"/>
          </a:xfrm>
          <a:prstGeom prst="rect">
            <a:avLst/>
          </a:prstGeom>
        </p:spPr>
        <p:txBody>
          <a:bodyPr lIns="0" rIns="0" tIns="0" bIns="0"/>
          <a:p>
            <a:pPr marL="432000" indent="-324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Click to edit the outline text format</a:t>
            </a:r>
            <a:endParaRPr b="0" lang="de-DE" sz="2800" spc="-1" strike="noStrike">
              <a:solidFill>
                <a:srgbClr val="000000"/>
              </a:solidFill>
              <a:uFill>
                <a:solidFill>
                  <a:srgbClr val="ffffff"/>
                </a:solidFill>
              </a:uFill>
              <a:latin typeface="Corbel"/>
            </a:endParaRPr>
          </a:p>
          <a:p>
            <a:pPr lvl="1" marL="864000" indent="-324000">
              <a:buClr>
                <a:srgbClr val="000000"/>
              </a:buClr>
              <a:buSzPct val="75000"/>
              <a:buFont typeface="Symbol" charset="2"/>
              <a:buChar char=""/>
            </a:pPr>
            <a:r>
              <a:rPr b="0" lang="de-DE" sz="2800" spc="-1" strike="noStrike">
                <a:solidFill>
                  <a:srgbClr val="000000"/>
                </a:solidFill>
                <a:uFill>
                  <a:solidFill>
                    <a:srgbClr val="ffffff"/>
                  </a:solidFill>
                </a:uFill>
                <a:latin typeface="Corbel"/>
                <a:ea typeface="ＭＳ Ｐゴシック"/>
              </a:rPr>
              <a:t>Second Outline Level</a:t>
            </a:r>
            <a:endParaRPr b="0" lang="de-DE" sz="2800" spc="-1" strike="noStrike">
              <a:solidFill>
                <a:srgbClr val="000000"/>
              </a:solidFill>
              <a:uFill>
                <a:solidFill>
                  <a:srgbClr val="ffffff"/>
                </a:solidFill>
              </a:uFill>
              <a:latin typeface="Corbel"/>
            </a:endParaRPr>
          </a:p>
          <a:p>
            <a:pPr lvl="2" marL="1296000" indent="-288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Third Outline Level</a:t>
            </a:r>
            <a:endParaRPr b="0" lang="de-DE" sz="2800" spc="-1" strike="noStrike">
              <a:solidFill>
                <a:srgbClr val="000000"/>
              </a:solidFill>
              <a:uFill>
                <a:solidFill>
                  <a:srgbClr val="ffffff"/>
                </a:solidFill>
              </a:uFill>
              <a:latin typeface="Corbel"/>
            </a:endParaRPr>
          </a:p>
          <a:p>
            <a:pPr lvl="3" marL="1728000" indent="-216000">
              <a:buClr>
                <a:srgbClr val="000000"/>
              </a:buClr>
              <a:buSzPct val="75000"/>
              <a:buFont typeface="Symbol" charset="2"/>
              <a:buChar char=""/>
            </a:pPr>
            <a:r>
              <a:rPr b="0" lang="de-DE" sz="2800" spc="-1" strike="noStrike">
                <a:solidFill>
                  <a:srgbClr val="000000"/>
                </a:solidFill>
                <a:uFill>
                  <a:solidFill>
                    <a:srgbClr val="ffffff"/>
                  </a:solidFill>
                </a:uFill>
                <a:latin typeface="Corbel"/>
                <a:ea typeface="ＭＳ Ｐゴシック"/>
              </a:rPr>
              <a:t>Fourth Outline Level</a:t>
            </a:r>
            <a:endParaRPr b="0" lang="de-DE" sz="2800" spc="-1" strike="noStrike">
              <a:solidFill>
                <a:srgbClr val="000000"/>
              </a:solidFill>
              <a:uFill>
                <a:solidFill>
                  <a:srgbClr val="ffffff"/>
                </a:solidFill>
              </a:uFill>
              <a:latin typeface="Corbel"/>
            </a:endParaRPr>
          </a:p>
          <a:p>
            <a:pPr lvl="4" marL="2160000" indent="-216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Fifth Outline Level</a:t>
            </a:r>
            <a:endParaRPr b="0" lang="de-DE" sz="2800" spc="-1" strike="noStrike">
              <a:solidFill>
                <a:srgbClr val="000000"/>
              </a:solidFill>
              <a:uFill>
                <a:solidFill>
                  <a:srgbClr val="ffffff"/>
                </a:solidFill>
              </a:uFill>
              <a:latin typeface="Corbel"/>
            </a:endParaRPr>
          </a:p>
          <a:p>
            <a:pPr lvl="5" marL="2592000" indent="-216000">
              <a:buClr>
                <a:srgbClr val="000000"/>
              </a:buClr>
              <a:buSzPct val="45000"/>
              <a:buFont typeface="Wingdings" charset="2"/>
              <a:buChar char=""/>
            </a:pPr>
            <a:r>
              <a:rPr b="0" lang="de-DE" sz="2800" spc="-1" strike="noStrike">
                <a:solidFill>
                  <a:srgbClr val="000000"/>
                </a:solidFill>
                <a:uFill>
                  <a:solidFill>
                    <a:srgbClr val="ffffff"/>
                  </a:solidFill>
                </a:uFill>
                <a:latin typeface="Corbel"/>
                <a:ea typeface="ＭＳ Ｐゴシック"/>
              </a:rPr>
              <a:t>Sixth Outline Level</a:t>
            </a:r>
            <a:endParaRPr b="0" lang="de-DE" sz="28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800" spc="-1" strike="noStrike">
                <a:solidFill>
                  <a:srgbClr val="000000"/>
                </a:solidFill>
                <a:uFill>
                  <a:solidFill>
                    <a:srgbClr val="ffffff"/>
                  </a:solidFill>
                </a:uFill>
                <a:latin typeface="Corbel"/>
                <a:ea typeface="ＭＳ Ｐゴシック"/>
              </a:rPr>
              <a:t>Seventh Outline LevelClick to edit Master text styles</a:t>
            </a:r>
            <a:endParaRPr b="0" lang="de-DE" sz="28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Second level</a:t>
            </a:r>
            <a:endParaRPr b="0" lang="de-DE" sz="28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Third level</a:t>
            </a:r>
            <a:endParaRPr b="0" lang="de-DE" sz="2800" spc="-1" strike="noStrike">
              <a:solidFill>
                <a:srgbClr val="000000"/>
              </a:solidFill>
              <a:uFill>
                <a:solidFill>
                  <a:srgbClr val="ffffff"/>
                </a:solidFill>
              </a:uFill>
              <a:latin typeface="Corbel"/>
            </a:endParaRPr>
          </a:p>
          <a:p>
            <a:pPr lvl="3" marL="1600200" indent="-228240">
              <a:lnSpc>
                <a:spcPct val="100000"/>
              </a:lnSpc>
              <a:buClr>
                <a:srgbClr val="004080"/>
              </a:buClr>
              <a:buFont typeface="Times"/>
              <a:buChar char="•"/>
            </a:pPr>
            <a:r>
              <a:rPr b="0" lang="de-DE" sz="1800" spc="-1" strike="noStrike">
                <a:solidFill>
                  <a:srgbClr val="000000"/>
                </a:solidFill>
                <a:uFill>
                  <a:solidFill>
                    <a:srgbClr val="ffffff"/>
                  </a:solidFill>
                </a:uFill>
                <a:latin typeface="Corbel"/>
                <a:ea typeface="Geneva"/>
              </a:rPr>
              <a:t>Fourth level</a:t>
            </a:r>
            <a:endParaRPr b="0" lang="de-DE" sz="2800" spc="-1" strike="noStrike">
              <a:solidFill>
                <a:srgbClr val="000000"/>
              </a:solidFill>
              <a:uFill>
                <a:solidFill>
                  <a:srgbClr val="ffffff"/>
                </a:solidFill>
              </a:uFill>
              <a:latin typeface="Corbel"/>
            </a:endParaRPr>
          </a:p>
          <a:p>
            <a:pPr lvl="4" marL="2057400" indent="-228240">
              <a:lnSpc>
                <a:spcPct val="100000"/>
              </a:lnSpc>
              <a:buClr>
                <a:srgbClr val="004080"/>
              </a:buClr>
              <a:buFont typeface="Times"/>
              <a:buChar char="•"/>
            </a:pPr>
            <a:r>
              <a:rPr b="0" lang="de-DE" sz="1800" spc="-1" strike="noStrike">
                <a:solidFill>
                  <a:srgbClr val="000000"/>
                </a:solidFill>
                <a:uFill>
                  <a:solidFill>
                    <a:srgbClr val="ffffff"/>
                  </a:solidFill>
                </a:uFill>
                <a:latin typeface="Corbel"/>
                <a:ea typeface="Geneva"/>
              </a:rPr>
              <a:t>Fifth level</a:t>
            </a:r>
            <a:endParaRPr b="0" lang="de-DE" sz="2800" spc="-1" strike="noStrike">
              <a:solidFill>
                <a:srgbClr val="000000"/>
              </a:solidFill>
              <a:uFill>
                <a:solidFill>
                  <a:srgbClr val="ffffff"/>
                </a:solidFill>
              </a:uFill>
              <a:latin typeface="Corbel"/>
            </a:endParaRPr>
          </a:p>
        </p:txBody>
      </p:sp>
      <p:sp>
        <p:nvSpPr>
          <p:cNvPr id="125" name="PlaceHolder 5"/>
          <p:cNvSpPr>
            <a:spLocks noGrp="1"/>
          </p:cNvSpPr>
          <p:nvPr>
            <p:ph type="sldNum"/>
          </p:nvPr>
        </p:nvSpPr>
        <p:spPr>
          <a:xfrm>
            <a:off x="152280" y="6375240"/>
            <a:ext cx="304560" cy="228240"/>
          </a:xfrm>
          <a:prstGeom prst="rect">
            <a:avLst/>
          </a:prstGeom>
        </p:spPr>
        <p:txBody>
          <a:bodyPr lIns="0" rIns="0" tIns="0" bIns="0"/>
          <a:p>
            <a:pPr>
              <a:lnSpc>
                <a:spcPct val="100000"/>
              </a:lnSpc>
            </a:pPr>
            <a:fld id="{E0DDCAB6-4DCC-4AFD-90BB-173D514B5079}" type="slidenum">
              <a:rPr b="0" lang="en-US" sz="900" spc="-1" strike="noStrike">
                <a:solidFill>
                  <a:srgbClr val="ffffff"/>
                </a:solidFill>
                <a:uFill>
                  <a:solidFill>
                    <a:srgbClr val="ffffff"/>
                  </a:solidFill>
                </a:uFill>
                <a:latin typeface="Corbel"/>
                <a:ea typeface="ＭＳ Ｐゴシック"/>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3.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1.emf"/><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657360" y="2637000"/>
            <a:ext cx="7772040" cy="1224720"/>
          </a:xfrm>
          <a:prstGeom prst="rect">
            <a:avLst/>
          </a:prstGeom>
          <a:noFill/>
          <a:ln>
            <a:noFill/>
          </a:ln>
        </p:spPr>
        <p:txBody>
          <a:bodyPr lIns="0" rIns="0" tIns="0" bIns="0"/>
          <a:p>
            <a:pPr algn="r">
              <a:lnSpc>
                <a:spcPct val="100000"/>
              </a:lnSpc>
            </a:pPr>
            <a:r>
              <a:rPr b="1" lang="de-DE" sz="4800" spc="-1" strike="noStrike">
                <a:solidFill>
                  <a:srgbClr val="003f41"/>
                </a:solidFill>
                <a:uFill>
                  <a:solidFill>
                    <a:srgbClr val="ffffff"/>
                  </a:solidFill>
                </a:uFill>
                <a:latin typeface="Corbel"/>
                <a:ea typeface="ＭＳ Ｐゴシック"/>
              </a:rPr>
              <a:t>Train the Trainer Workshop </a:t>
            </a:r>
            <a:r>
              <a:rPr b="1" lang="de-DE" sz="4800" spc="-1" strike="noStrike">
                <a:solidFill>
                  <a:srgbClr val="003f41"/>
                </a:solidFill>
                <a:uFill>
                  <a:solidFill>
                    <a:srgbClr val="ffffff"/>
                  </a:solidFill>
                </a:uFill>
                <a:latin typeface="Corbel"/>
                <a:ea typeface="ＭＳ Ｐゴシック"/>
              </a:rPr>
              <a:t>
</a:t>
            </a:r>
            <a:r>
              <a:rPr b="1" lang="de-DE" sz="4800" spc="-1" strike="noStrike">
                <a:solidFill>
                  <a:srgbClr val="003f41"/>
                </a:solidFill>
                <a:uFill>
                  <a:solidFill>
                    <a:srgbClr val="ffffff"/>
                  </a:solidFill>
                </a:uFill>
                <a:latin typeface="Corbel"/>
                <a:ea typeface="ＭＳ Ｐゴシック"/>
              </a:rPr>
              <a:t>October 2016</a:t>
            </a:r>
            <a:endParaRPr b="0" lang="de-DE" sz="2400" spc="-1" strike="noStrike">
              <a:solidFill>
                <a:srgbClr val="000000"/>
              </a:solidFill>
              <a:uFill>
                <a:solidFill>
                  <a:srgbClr val="ffffff"/>
                </a:solidFill>
              </a:uFill>
              <a:latin typeface="Arial"/>
            </a:endParaRPr>
          </a:p>
        </p:txBody>
      </p:sp>
      <p:sp>
        <p:nvSpPr>
          <p:cNvPr id="166" name="TextShape 2"/>
          <p:cNvSpPr txBox="1"/>
          <p:nvPr/>
        </p:nvSpPr>
        <p:spPr>
          <a:xfrm>
            <a:off x="0" y="6375240"/>
            <a:ext cx="304560" cy="228240"/>
          </a:xfrm>
          <a:prstGeom prst="rect">
            <a:avLst/>
          </a:prstGeom>
          <a:noFill/>
          <a:ln w="9360">
            <a:noFill/>
          </a:ln>
        </p:spPr>
        <p:txBody>
          <a:bodyPr lIns="0" rIns="0" tIns="0" bIns="0"/>
          <a:p>
            <a:pPr>
              <a:lnSpc>
                <a:spcPct val="100000"/>
              </a:lnSpc>
            </a:pPr>
            <a:fld id="{85B6BA2D-5791-4281-8765-291D00E8231D}"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167" name="Picture 6" descr=""/>
          <p:cNvPicPr/>
          <p:nvPr/>
        </p:nvPicPr>
        <p:blipFill>
          <a:blip r:embed="rId1"/>
          <a:stretch/>
        </p:blipFill>
        <p:spPr>
          <a:xfrm>
            <a:off x="345240" y="5301360"/>
            <a:ext cx="2066400" cy="15562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How do people learn ?</a:t>
            </a:r>
            <a:endParaRPr b="0" lang="de-DE" sz="2400" spc="-1" strike="noStrike">
              <a:solidFill>
                <a:srgbClr val="000000"/>
              </a:solidFill>
              <a:uFill>
                <a:solidFill>
                  <a:srgbClr val="ffffff"/>
                </a:solidFill>
              </a:uFill>
              <a:latin typeface="Arial"/>
            </a:endParaRPr>
          </a:p>
        </p:txBody>
      </p:sp>
      <p:sp>
        <p:nvSpPr>
          <p:cNvPr id="18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How do you go about learning something new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Read about it</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Attend a training session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Have a go ?</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Do, reflect, process, further understand ?</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Engage in active learning?</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 </a:t>
            </a:r>
            <a:endParaRPr b="0" lang="de-DE" sz="2000" spc="-1" strike="noStrike">
              <a:solidFill>
                <a:srgbClr val="000000"/>
              </a:solidFill>
              <a:uFill>
                <a:solidFill>
                  <a:srgbClr val="ffffff"/>
                </a:solidFill>
              </a:uFill>
              <a:latin typeface="Corbel"/>
            </a:endParaRPr>
          </a:p>
        </p:txBody>
      </p:sp>
    </p:spTree>
  </p:cSld>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86">
                                            <p:txEl>
                                              <p:pRg st="46" end="60"/>
                                            </p:txEl>
                                          </p:spTgt>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86">
                                            <p:txEl>
                                              <p:pRg st="60" end="88"/>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86">
                                            <p:txEl>
                                              <p:pRg st="88" end="100"/>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86">
                                            <p:txEl>
                                              <p:pRg st="101" end="14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Session 2: How do people learn?</a:t>
            </a:r>
            <a:endParaRPr b="0" lang="de-DE" sz="2400" spc="-1" strike="noStrike">
              <a:solidFill>
                <a:srgbClr val="000000"/>
              </a:solidFill>
              <a:uFill>
                <a:solidFill>
                  <a:srgbClr val="ffffff"/>
                </a:solidFill>
              </a:uFill>
              <a:latin typeface="Arial"/>
            </a:endParaRPr>
          </a:p>
        </p:txBody>
      </p:sp>
      <p:sp>
        <p:nvSpPr>
          <p:cNvPr id="188" name="TextShape 2"/>
          <p:cNvSpPr txBox="1"/>
          <p:nvPr/>
        </p:nvSpPr>
        <p:spPr>
          <a:xfrm>
            <a:off x="0" y="6375240"/>
            <a:ext cx="304560" cy="228240"/>
          </a:xfrm>
          <a:prstGeom prst="rect">
            <a:avLst/>
          </a:prstGeom>
          <a:noFill/>
          <a:ln w="9360">
            <a:noFill/>
          </a:ln>
        </p:spPr>
        <p:txBody>
          <a:bodyPr lIns="0" rIns="0" tIns="0" bIns="0"/>
          <a:p>
            <a:pPr>
              <a:lnSpc>
                <a:spcPct val="100000"/>
              </a:lnSpc>
            </a:pPr>
            <a:fld id="{C2C821E1-9EA8-4465-8BE1-79114DFA45B7}"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189" name="Picture 6" descr=""/>
          <p:cNvPicPr/>
          <p:nvPr/>
        </p:nvPicPr>
        <p:blipFill>
          <a:blip r:embed="rId1"/>
          <a:stretch/>
        </p:blipFill>
        <p:spPr>
          <a:xfrm>
            <a:off x="345240" y="5301360"/>
            <a:ext cx="2066400" cy="155628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How do you approach learning new things?</a:t>
            </a:r>
            <a:endParaRPr b="0" lang="de-DE" sz="2400" spc="-1" strike="noStrike">
              <a:solidFill>
                <a:srgbClr val="000000"/>
              </a:solidFill>
              <a:uFill>
                <a:solidFill>
                  <a:srgbClr val="ffffff"/>
                </a:solidFill>
              </a:uFill>
              <a:latin typeface="Arial"/>
            </a:endParaRPr>
          </a:p>
        </p:txBody>
      </p:sp>
      <p:pic>
        <p:nvPicPr>
          <p:cNvPr id="191" name="Picture 5" descr=""/>
          <p:cNvPicPr/>
          <p:nvPr/>
        </p:nvPicPr>
        <p:blipFill>
          <a:blip r:embed="rId1"/>
          <a:stretch/>
        </p:blipFill>
        <p:spPr>
          <a:xfrm>
            <a:off x="4948560" y="1463040"/>
            <a:ext cx="2823840" cy="1753560"/>
          </a:xfrm>
          <a:prstGeom prst="rect">
            <a:avLst/>
          </a:prstGeom>
          <a:ln>
            <a:noFill/>
          </a:ln>
        </p:spPr>
      </p:pic>
      <p:pic>
        <p:nvPicPr>
          <p:cNvPr id="192" name="Picture 6" descr=""/>
          <p:cNvPicPr/>
          <p:nvPr/>
        </p:nvPicPr>
        <p:blipFill>
          <a:blip r:embed="rId2"/>
          <a:stretch/>
        </p:blipFill>
        <p:spPr>
          <a:xfrm>
            <a:off x="1305720" y="4182840"/>
            <a:ext cx="2338920" cy="1543680"/>
          </a:xfrm>
          <a:prstGeom prst="rect">
            <a:avLst/>
          </a:prstGeom>
          <a:ln>
            <a:noFill/>
          </a:ln>
        </p:spPr>
      </p:pic>
      <p:pic>
        <p:nvPicPr>
          <p:cNvPr id="193" name="Picture 4" descr=""/>
          <p:cNvPicPr/>
          <p:nvPr/>
        </p:nvPicPr>
        <p:blipFill>
          <a:blip r:embed="rId3"/>
          <a:stretch/>
        </p:blipFill>
        <p:spPr>
          <a:xfrm>
            <a:off x="683280" y="1371600"/>
            <a:ext cx="2700000" cy="1800000"/>
          </a:xfrm>
          <a:prstGeom prst="rect">
            <a:avLst/>
          </a:prstGeom>
          <a:ln>
            <a:noFill/>
          </a:ln>
        </p:spPr>
      </p:pic>
      <p:pic>
        <p:nvPicPr>
          <p:cNvPr id="194" name="Content Placeholder 3" descr=""/>
          <p:cNvPicPr/>
          <p:nvPr/>
        </p:nvPicPr>
        <p:blipFill>
          <a:blip r:embed="rId4"/>
          <a:srcRect l="0" t="-1770" r="0" b="-17565"/>
          <a:stretch/>
        </p:blipFill>
        <p:spPr>
          <a:xfrm>
            <a:off x="2457360" y="2743200"/>
            <a:ext cx="3462120" cy="1630080"/>
          </a:xfrm>
          <a:prstGeom prst="rect">
            <a:avLst/>
          </a:prstGeom>
          <a:ln>
            <a:round/>
          </a:ln>
        </p:spPr>
      </p:pic>
      <p:pic>
        <p:nvPicPr>
          <p:cNvPr id="195" name="Picture 7" descr=""/>
          <p:cNvPicPr/>
          <p:nvPr/>
        </p:nvPicPr>
        <p:blipFill>
          <a:blip r:embed="rId5"/>
          <a:stretch/>
        </p:blipFill>
        <p:spPr>
          <a:xfrm>
            <a:off x="5698080" y="3318840"/>
            <a:ext cx="1800000" cy="2700000"/>
          </a:xfrm>
          <a:prstGeom prst="rect">
            <a:avLst/>
          </a:prstGeom>
          <a:ln>
            <a:noFill/>
          </a:ln>
        </p:spPr>
      </p:pic>
    </p:spTree>
  </p:cSld>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93"/>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194"/>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192"/>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191"/>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Experiential learning: Kolb’s cycle</a:t>
            </a:r>
            <a:endParaRPr b="0" lang="de-DE" sz="2400" spc="-1" strike="noStrike">
              <a:solidFill>
                <a:srgbClr val="000000"/>
              </a:solidFill>
              <a:uFill>
                <a:solidFill>
                  <a:srgbClr val="ffffff"/>
                </a:solidFill>
              </a:uFill>
              <a:latin typeface="Arial"/>
            </a:endParaRPr>
          </a:p>
        </p:txBody>
      </p:sp>
      <p:sp>
        <p:nvSpPr>
          <p:cNvPr id="197" name="TextShape 2"/>
          <p:cNvSpPr txBox="1"/>
          <p:nvPr/>
        </p:nvSpPr>
        <p:spPr>
          <a:xfrm>
            <a:off x="533520" y="1219320"/>
            <a:ext cx="8152920" cy="4350960"/>
          </a:xfrm>
          <a:prstGeom prst="rect">
            <a:avLst/>
          </a:prstGeom>
          <a:noFill/>
          <a:ln>
            <a:noFill/>
          </a:ln>
        </p:spPr>
        <p:txBody>
          <a:bodyPr lIns="0" rIns="0" tIns="0" bIns="0"/>
          <a:p>
            <a:pPr>
              <a:lnSpc>
                <a:spcPct val="100000"/>
              </a:lnSpc>
            </a:pPr>
            <a:r>
              <a:rPr b="0" lang="de-DE" sz="2400" spc="-1" strike="noStrike">
                <a:solidFill>
                  <a:srgbClr val="000000"/>
                </a:solidFill>
                <a:uFill>
                  <a:solidFill>
                    <a:srgbClr val="ffffff"/>
                  </a:solidFill>
                </a:uFill>
                <a:latin typeface="Corbel"/>
                <a:ea typeface="ＭＳ Ｐゴシック"/>
              </a:rPr>
              <a:t>Kolb learning cycle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p:txBody>
      </p:sp>
      <p:sp>
        <p:nvSpPr>
          <p:cNvPr id="198" name="CustomShape 3"/>
          <p:cNvSpPr/>
          <p:nvPr/>
        </p:nvSpPr>
        <p:spPr>
          <a:xfrm>
            <a:off x="3244320" y="2135880"/>
            <a:ext cx="2008440" cy="823320"/>
          </a:xfrm>
          <a:prstGeom prst="rect">
            <a:avLst/>
          </a:prstGeom>
          <a:noFill/>
          <a:ln>
            <a:noFill/>
          </a:ln>
        </p:spPr>
        <p:style>
          <a:lnRef idx="0"/>
          <a:fillRef idx="0"/>
          <a:effectRef idx="0"/>
          <a:fontRef idx="minor"/>
        </p:style>
        <p:txBody>
          <a:bodyPr/>
          <a:p>
            <a:pPr>
              <a:lnSpc>
                <a:spcPct val="100000"/>
              </a:lnSpc>
            </a:pPr>
            <a:r>
              <a:rPr b="0" lang="en-US" sz="2400" spc="-1" strike="noStrike">
                <a:solidFill>
                  <a:srgbClr val="000000"/>
                </a:solidFill>
                <a:uFill>
                  <a:solidFill>
                    <a:srgbClr val="ffffff"/>
                  </a:solidFill>
                </a:uFill>
                <a:latin typeface="Arial"/>
                <a:ea typeface="ＭＳ Ｐゴシック"/>
              </a:rPr>
              <a:t>Concrete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ＭＳ Ｐゴシック"/>
              </a:rPr>
              <a:t>experience</a:t>
            </a:r>
            <a:endParaRPr b="0" lang="en-US" sz="2400" spc="-1" strike="noStrike">
              <a:solidFill>
                <a:srgbClr val="000000"/>
              </a:solidFill>
              <a:uFill>
                <a:solidFill>
                  <a:srgbClr val="ffffff"/>
                </a:solidFill>
              </a:uFill>
              <a:latin typeface="Arial"/>
            </a:endParaRPr>
          </a:p>
        </p:txBody>
      </p:sp>
      <p:sp>
        <p:nvSpPr>
          <p:cNvPr id="199" name="CustomShape 4"/>
          <p:cNvSpPr/>
          <p:nvPr/>
        </p:nvSpPr>
        <p:spPr>
          <a:xfrm>
            <a:off x="3071160" y="4632120"/>
            <a:ext cx="2537280" cy="823320"/>
          </a:xfrm>
          <a:prstGeom prst="rect">
            <a:avLst/>
          </a:prstGeom>
          <a:noFill/>
          <a:ln>
            <a:noFill/>
          </a:ln>
        </p:spPr>
        <p:style>
          <a:lnRef idx="0"/>
          <a:fillRef idx="0"/>
          <a:effectRef idx="0"/>
          <a:fontRef idx="minor"/>
        </p:style>
        <p:txBody>
          <a:bodyPr/>
          <a:p>
            <a:pPr>
              <a:lnSpc>
                <a:spcPct val="100000"/>
              </a:lnSpc>
            </a:pPr>
            <a:r>
              <a:rPr b="0" lang="en-US" sz="2400" spc="-1" strike="noStrike">
                <a:solidFill>
                  <a:srgbClr val="000000"/>
                </a:solidFill>
                <a:uFill>
                  <a:solidFill>
                    <a:srgbClr val="ffffff"/>
                  </a:solidFill>
                </a:uFill>
                <a:latin typeface="Arial"/>
                <a:ea typeface="ＭＳ Ｐゴシック"/>
              </a:rPr>
              <a:t>Abstract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ＭＳ Ｐゴシック"/>
              </a:rPr>
              <a:t>conceptualisation</a:t>
            </a:r>
            <a:endParaRPr b="0" lang="en-US" sz="2400" spc="-1" strike="noStrike">
              <a:solidFill>
                <a:srgbClr val="000000"/>
              </a:solidFill>
              <a:uFill>
                <a:solidFill>
                  <a:srgbClr val="ffffff"/>
                </a:solidFill>
              </a:uFill>
              <a:latin typeface="Arial"/>
            </a:endParaRPr>
          </a:p>
        </p:txBody>
      </p:sp>
      <p:sp>
        <p:nvSpPr>
          <p:cNvPr id="200" name="CustomShape 5"/>
          <p:cNvSpPr/>
          <p:nvPr/>
        </p:nvSpPr>
        <p:spPr>
          <a:xfrm>
            <a:off x="6580800" y="3399120"/>
            <a:ext cx="1835280" cy="823320"/>
          </a:xfrm>
          <a:prstGeom prst="rect">
            <a:avLst/>
          </a:prstGeom>
          <a:noFill/>
          <a:ln>
            <a:noFill/>
          </a:ln>
        </p:spPr>
        <p:style>
          <a:lnRef idx="0"/>
          <a:fillRef idx="0"/>
          <a:effectRef idx="0"/>
          <a:fontRef idx="minor"/>
        </p:style>
        <p:txBody>
          <a:bodyPr/>
          <a:p>
            <a:pPr>
              <a:lnSpc>
                <a:spcPct val="100000"/>
              </a:lnSpc>
            </a:pPr>
            <a:r>
              <a:rPr b="0" lang="en-US" sz="2400" spc="-1" strike="noStrike">
                <a:solidFill>
                  <a:srgbClr val="000000"/>
                </a:solidFill>
                <a:uFill>
                  <a:solidFill>
                    <a:srgbClr val="ffffff"/>
                  </a:solidFill>
                </a:uFill>
                <a:latin typeface="Arial"/>
                <a:ea typeface="ＭＳ Ｐゴシック"/>
              </a:rPr>
              <a:t>Reflective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ＭＳ Ｐゴシック"/>
              </a:rPr>
              <a:t>observation</a:t>
            </a:r>
            <a:endParaRPr b="0" lang="en-US" sz="2400" spc="-1" strike="noStrike">
              <a:solidFill>
                <a:srgbClr val="000000"/>
              </a:solidFill>
              <a:uFill>
                <a:solidFill>
                  <a:srgbClr val="ffffff"/>
                </a:solidFill>
              </a:uFill>
              <a:latin typeface="Arial"/>
            </a:endParaRPr>
          </a:p>
        </p:txBody>
      </p:sp>
      <p:sp>
        <p:nvSpPr>
          <p:cNvPr id="201" name="CustomShape 6"/>
          <p:cNvSpPr/>
          <p:nvPr/>
        </p:nvSpPr>
        <p:spPr>
          <a:xfrm>
            <a:off x="683640" y="3281400"/>
            <a:ext cx="2387160" cy="823320"/>
          </a:xfrm>
          <a:prstGeom prst="rect">
            <a:avLst/>
          </a:prstGeom>
          <a:noFill/>
          <a:ln>
            <a:noFill/>
          </a:ln>
        </p:spPr>
        <p:style>
          <a:lnRef idx="0"/>
          <a:fillRef idx="0"/>
          <a:effectRef idx="0"/>
          <a:fontRef idx="minor"/>
        </p:style>
        <p:txBody>
          <a:bodyPr/>
          <a:p>
            <a:pPr>
              <a:lnSpc>
                <a:spcPct val="100000"/>
              </a:lnSpc>
            </a:pPr>
            <a:r>
              <a:rPr b="0" lang="en-US" sz="2400" spc="-1" strike="noStrike">
                <a:solidFill>
                  <a:srgbClr val="000000"/>
                </a:solidFill>
                <a:uFill>
                  <a:solidFill>
                    <a:srgbClr val="ffffff"/>
                  </a:solidFill>
                </a:uFill>
                <a:latin typeface="Arial"/>
                <a:ea typeface="ＭＳ Ｐゴシック"/>
              </a:rPr>
              <a:t>Active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ＭＳ Ｐゴシック"/>
              </a:rPr>
              <a:t>experimentation</a:t>
            </a:r>
            <a:endParaRPr b="0" lang="en-US" sz="2400" spc="-1" strike="noStrike">
              <a:solidFill>
                <a:srgbClr val="000000"/>
              </a:solidFill>
              <a:uFill>
                <a:solidFill>
                  <a:srgbClr val="ffffff"/>
                </a:solidFill>
              </a:uFill>
              <a:latin typeface="Arial"/>
            </a:endParaRPr>
          </a:p>
        </p:txBody>
      </p:sp>
      <p:sp>
        <p:nvSpPr>
          <p:cNvPr id="202" name="CustomShape 7"/>
          <p:cNvSpPr/>
          <p:nvPr/>
        </p:nvSpPr>
        <p:spPr>
          <a:xfrm>
            <a:off x="1073880" y="2232720"/>
            <a:ext cx="1904760" cy="916200"/>
          </a:xfrm>
          <a:prstGeom prst="bentArrow">
            <a:avLst>
              <a:gd name="adj1" fmla="val 25000"/>
              <a:gd name="adj2" fmla="val 25000"/>
              <a:gd name="adj3" fmla="val 25000"/>
              <a:gd name="adj4" fmla="val 43750"/>
            </a:avLst>
          </a:prstGeom>
          <a:solidFill>
            <a:schemeClr val="accent1"/>
          </a:solidFill>
          <a:ln w="9360">
            <a:solidFill>
              <a:schemeClr val="tx1"/>
            </a:solidFill>
            <a:round/>
          </a:ln>
        </p:spPr>
        <p:style>
          <a:lnRef idx="0"/>
          <a:fillRef idx="0"/>
          <a:effectRef idx="0"/>
          <a:fontRef idx="minor"/>
        </p:style>
      </p:sp>
      <p:sp>
        <p:nvSpPr>
          <p:cNvPr id="203" name="CustomShape 8"/>
          <p:cNvSpPr/>
          <p:nvPr/>
        </p:nvSpPr>
        <p:spPr>
          <a:xfrm rot="5400000">
            <a:off x="5893200" y="1576800"/>
            <a:ext cx="960120" cy="2447280"/>
          </a:xfrm>
          <a:prstGeom prst="bentArrow">
            <a:avLst>
              <a:gd name="adj1" fmla="val 25000"/>
              <a:gd name="adj2" fmla="val 25000"/>
              <a:gd name="adj3" fmla="val 25000"/>
              <a:gd name="adj4" fmla="val 43750"/>
            </a:avLst>
          </a:prstGeom>
          <a:solidFill>
            <a:schemeClr val="accent1"/>
          </a:solidFill>
          <a:ln w="9360">
            <a:solidFill>
              <a:schemeClr val="tx1"/>
            </a:solidFill>
            <a:round/>
          </a:ln>
        </p:spPr>
        <p:style>
          <a:lnRef idx="0"/>
          <a:fillRef idx="0"/>
          <a:effectRef idx="0"/>
          <a:fontRef idx="minor"/>
        </p:style>
      </p:sp>
      <p:sp>
        <p:nvSpPr>
          <p:cNvPr id="204" name="CustomShape 9"/>
          <p:cNvSpPr/>
          <p:nvPr/>
        </p:nvSpPr>
        <p:spPr>
          <a:xfrm rot="16200000">
            <a:off x="1371240" y="3940200"/>
            <a:ext cx="1020960" cy="1800720"/>
          </a:xfrm>
          <a:prstGeom prst="bentArrow">
            <a:avLst>
              <a:gd name="adj1" fmla="val 25000"/>
              <a:gd name="adj2" fmla="val 25000"/>
              <a:gd name="adj3" fmla="val 25000"/>
              <a:gd name="adj4" fmla="val 43750"/>
            </a:avLst>
          </a:prstGeom>
          <a:solidFill>
            <a:schemeClr val="accent1"/>
          </a:solidFill>
          <a:ln w="9360">
            <a:solidFill>
              <a:schemeClr val="tx1"/>
            </a:solidFill>
            <a:round/>
          </a:ln>
        </p:spPr>
        <p:style>
          <a:lnRef idx="0"/>
          <a:fillRef idx="0"/>
          <a:effectRef idx="0"/>
          <a:fontRef idx="minor"/>
        </p:style>
      </p:sp>
      <p:sp>
        <p:nvSpPr>
          <p:cNvPr id="205" name="CustomShape 10"/>
          <p:cNvSpPr/>
          <p:nvPr/>
        </p:nvSpPr>
        <p:spPr>
          <a:xfrm rot="10800000">
            <a:off x="7513920" y="5351040"/>
            <a:ext cx="1904760" cy="916200"/>
          </a:xfrm>
          <a:prstGeom prst="bentArrow">
            <a:avLst>
              <a:gd name="adj1" fmla="val 25000"/>
              <a:gd name="adj2" fmla="val 25000"/>
              <a:gd name="adj3" fmla="val 25000"/>
              <a:gd name="adj4" fmla="val 43750"/>
            </a:avLst>
          </a:prstGeom>
          <a:solidFill>
            <a:schemeClr val="accent1"/>
          </a:solidFill>
          <a:ln w="9360">
            <a:solidFill>
              <a:schemeClr val="tx1"/>
            </a:solidFill>
            <a:round/>
          </a:ln>
        </p:spPr>
        <p:style>
          <a:lnRef idx="0"/>
          <a:fillRef idx="0"/>
          <a:effectRef idx="0"/>
          <a:fontRef idx="minor"/>
        </p:style>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Kolb’s cycle in detail</a:t>
            </a:r>
            <a:endParaRPr b="0" lang="de-DE" sz="2400" spc="-1" strike="noStrike">
              <a:solidFill>
                <a:srgbClr val="000000"/>
              </a:solidFill>
              <a:uFill>
                <a:solidFill>
                  <a:srgbClr val="ffffff"/>
                </a:solidFill>
              </a:uFill>
              <a:latin typeface="Arial"/>
            </a:endParaRPr>
          </a:p>
        </p:txBody>
      </p:sp>
      <p:sp>
        <p:nvSpPr>
          <p:cNvPr id="207"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Concrete experience – be involved in a new experience</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Reflective observation – reflect on your experiences, potentially with feedback from others</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Abstract conceptualisation – form and reform your ideas, integrate into theory</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Active experimentation – make decisions and problem solve</a:t>
            </a:r>
            <a:endParaRPr b="0" lang="de-DE" sz="2400" spc="-1" strike="noStrike">
              <a:solidFill>
                <a:srgbClr val="000000"/>
              </a:solidFill>
              <a:uFill>
                <a:solidFill>
                  <a:srgbClr val="ffffff"/>
                </a:solidFill>
              </a:uFill>
              <a:latin typeface="Corbe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Kolb expanded – learning styles</a:t>
            </a:r>
            <a:endParaRPr b="0" lang="de-DE" sz="2400" spc="-1" strike="noStrike">
              <a:solidFill>
                <a:srgbClr val="000000"/>
              </a:solidFill>
              <a:uFill>
                <a:solidFill>
                  <a:srgbClr val="ffffff"/>
                </a:solidFill>
              </a:uFill>
              <a:latin typeface="Arial"/>
            </a:endParaRPr>
          </a:p>
        </p:txBody>
      </p:sp>
      <p:pic>
        <p:nvPicPr>
          <p:cNvPr id="209" name="Content Placeholder 3" descr=""/>
          <p:cNvPicPr/>
          <p:nvPr/>
        </p:nvPicPr>
        <p:blipFill>
          <a:blip r:embed="rId1"/>
          <a:srcRect l="-26122" t="0" r="-26122" b="0"/>
          <a:stretch/>
        </p:blipFill>
        <p:spPr>
          <a:xfrm>
            <a:off x="99360" y="796680"/>
            <a:ext cx="8944920" cy="477360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0" name="Object 1"/>
          <p:cNvGraphicFramePr/>
          <p:nvPr/>
        </p:nvGraphicFramePr>
        <p:xfrm>
          <a:off x="-91440" y="914400"/>
          <a:ext cx="8869680" cy="5120640"/>
        </p:xfrm>
        <a:graphic>
          <a:graphicData uri="http://schemas.openxmlformats.org/presentationml/2006/ole">
            <p:oleObj progId="Word.Document.12" r:id="rId1" spid="">
              <p:embed/>
              <p:pic>
                <p:nvPicPr>
                  <p:cNvPr id="211" name="Object 1" descr=""/>
                  <p:cNvPicPr/>
                  <p:nvPr/>
                </p:nvPicPr>
                <p:blipFill>
                  <a:blip r:embed="rId2"/>
                  <a:stretch/>
                </p:blipFill>
                <p:spPr>
                  <a:xfrm>
                    <a:off x="-91440" y="914400"/>
                    <a:ext cx="8869680" cy="5120640"/>
                  </a:xfrm>
                  <a:prstGeom prst="rect">
                    <a:avLst/>
                  </a:prstGeom>
                  <a:ln>
                    <a:noFill/>
                  </a:ln>
                </p:spPr>
              </p:pic>
            </p:oleObj>
          </a:graphicData>
        </a:graphic>
      </p:graphicFrame>
      <p:sp>
        <p:nvSpPr>
          <p:cNvPr id="212" name="TextShape 2"/>
          <p:cNvSpPr txBox="1"/>
          <p:nvPr/>
        </p:nvSpPr>
        <p:spPr>
          <a:xfrm>
            <a:off x="53388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A bit of learning theory: Connectivism</a:t>
            </a:r>
            <a:endParaRPr b="0" lang="de-DE" sz="2400" spc="-1" strike="noStrike">
              <a:solidFill>
                <a:srgbClr val="000000"/>
              </a:solidFill>
              <a:uFill>
                <a:solidFill>
                  <a:srgbClr val="ffffff"/>
                </a:solidFill>
              </a:uFill>
              <a:latin typeface="Arial"/>
            </a:endParaRPr>
          </a:p>
        </p:txBody>
      </p:sp>
      <p:sp>
        <p:nvSpPr>
          <p:cNvPr id="213" name="TextShape 3"/>
          <p:cNvSpPr txBox="1"/>
          <p:nvPr/>
        </p:nvSpPr>
        <p:spPr>
          <a:xfrm>
            <a:off x="914400" y="1188720"/>
            <a:ext cx="7863840" cy="5226120"/>
          </a:xfrm>
          <a:prstGeom prst="rect">
            <a:avLst/>
          </a:prstGeom>
          <a:noFill/>
          <a:ln>
            <a:noFill/>
          </a:ln>
        </p:spPr>
        <p:txBody>
          <a:bodyPr lIns="90000" rIns="90000" tIns="45000" bIns="45000"/>
          <a:p>
            <a:r>
              <a:rPr b="0" lang="en-US" sz="2200" spc="-1" strike="noStrike">
                <a:solidFill>
                  <a:srgbClr val="000000"/>
                </a:solidFill>
                <a:uFill>
                  <a:solidFill>
                    <a:srgbClr val="ffffff"/>
                  </a:solidFill>
                </a:uFill>
                <a:latin typeface="Arial"/>
              </a:rPr>
              <a:t>Connectivism (started in the 1980s by Stephen Downes and George Siemens) can contribute to better understanding training</a:t>
            </a:r>
            <a:endParaRPr b="0" lang="en-US" sz="2200" spc="-1" strike="noStrike">
              <a:solidFill>
                <a:srgbClr val="000000"/>
              </a:solidFill>
              <a:uFill>
                <a:solidFill>
                  <a:srgbClr val="ffffff"/>
                </a:solidFill>
              </a:uFill>
              <a:latin typeface="Arial"/>
            </a:endParaRPr>
          </a:p>
          <a:p>
            <a:r>
              <a:rPr b="0" lang="en-US" sz="2200" spc="-1" strike="noStrike">
                <a:solidFill>
                  <a:srgbClr val="000000"/>
                </a:solidFill>
                <a:uFill>
                  <a:solidFill>
                    <a:srgbClr val="ffffff"/>
                  </a:solidFill>
                </a:uFill>
                <a:latin typeface="Arial"/>
              </a:rPr>
              <a:t>- Knowledge is perceived from the environment and resides in connections.</a:t>
            </a:r>
            <a:endParaRPr b="0" lang="en-US" sz="2200" spc="-1" strike="noStrike">
              <a:solidFill>
                <a:srgbClr val="000000"/>
              </a:solidFill>
              <a:uFill>
                <a:solidFill>
                  <a:srgbClr val="ffffff"/>
                </a:solidFill>
              </a:uFill>
              <a:latin typeface="Arial"/>
            </a:endParaRPr>
          </a:p>
          <a:p>
            <a:r>
              <a:rPr b="0" lang="en-US" sz="2200" spc="-1" strike="noStrike">
                <a:solidFill>
                  <a:srgbClr val="000000"/>
                </a:solidFill>
                <a:uFill>
                  <a:solidFill>
                    <a:srgbClr val="ffffff"/>
                  </a:solidFill>
                </a:uFill>
                <a:latin typeface="Arial"/>
              </a:rPr>
              <a:t>- No agents form connections better than a learner's brain itself.</a:t>
            </a:r>
            <a:endParaRPr b="0" lang="en-US" sz="2200" spc="-1" strike="noStrike">
              <a:solidFill>
                <a:srgbClr val="000000"/>
              </a:solidFill>
              <a:uFill>
                <a:solidFill>
                  <a:srgbClr val="ffffff"/>
                </a:solidFill>
              </a:uFill>
              <a:latin typeface="Arial"/>
            </a:endParaRPr>
          </a:p>
          <a:p>
            <a:r>
              <a:rPr b="0" lang="en-US" sz="2200" spc="-1" strike="noStrike">
                <a:solidFill>
                  <a:srgbClr val="000000"/>
                </a:solidFill>
                <a:uFill>
                  <a:solidFill>
                    <a:srgbClr val="ffffff"/>
                  </a:solidFill>
                </a:uFill>
                <a:latin typeface="Arial"/>
              </a:rPr>
              <a:t>- The instructors act as facilitators. They create the environmental conditions that allow true learning to occur.</a:t>
            </a:r>
            <a:endParaRPr b="0" lang="en-US" sz="2200" spc="-1" strike="noStrike">
              <a:solidFill>
                <a:srgbClr val="000000"/>
              </a:solidFill>
              <a:uFill>
                <a:solidFill>
                  <a:srgbClr val="ffffff"/>
                </a:solidFill>
              </a:uFill>
              <a:latin typeface="Arial"/>
            </a:endParaRPr>
          </a:p>
          <a:p>
            <a:r>
              <a:rPr b="0" lang="en-US" sz="2200" spc="-1" strike="noStrike">
                <a:solidFill>
                  <a:srgbClr val="000000"/>
                </a:solidFill>
                <a:uFill>
                  <a:solidFill>
                    <a:srgbClr val="ffffff"/>
                  </a:solidFill>
                </a:uFill>
                <a:latin typeface="Arial"/>
              </a:rPr>
              <a:t>Ref: "Knowing Knowledge”, George Siemens 2006, </a:t>
            </a:r>
            <a:endParaRPr b="0" lang="en-US" sz="2200" spc="-1" strike="noStrike">
              <a:solidFill>
                <a:srgbClr val="000000"/>
              </a:solidFill>
              <a:uFill>
                <a:solidFill>
                  <a:srgbClr val="ffffff"/>
                </a:solidFill>
              </a:uFill>
              <a:latin typeface="Arial"/>
            </a:endParaRPr>
          </a:p>
          <a:p>
            <a:r>
              <a:rPr b="0" lang="en-US" sz="2200" spc="-1" strike="noStrike">
                <a:solidFill>
                  <a:srgbClr val="000000"/>
                </a:solidFill>
                <a:uFill>
                  <a:solidFill>
                    <a:srgbClr val="ffffff"/>
                  </a:solidFill>
                </a:uFill>
                <a:latin typeface="Arial"/>
              </a:rPr>
              <a:t>http:</a:t>
            </a:r>
            <a:r>
              <a:rPr b="0" lang="en-US" sz="2200" spc="-1" strike="noStrike">
                <a:solidFill>
                  <a:srgbClr val="000000"/>
                </a:solidFill>
                <a:uFill>
                  <a:solidFill>
                    <a:srgbClr val="ffffff"/>
                  </a:solidFill>
                </a:uFill>
                <a:latin typeface="Arial"/>
              </a:rPr>
              <a:t>www.elearnspace.org/KnowingKnowledge_LowRes.pdf</a:t>
            </a:r>
            <a:endParaRPr b="0" lang="en-US" sz="2200" spc="-1" strike="noStrike">
              <a:solidFill>
                <a:srgbClr val="000000"/>
              </a:solidFill>
              <a:uFill>
                <a:solidFill>
                  <a:srgbClr val="ffffff"/>
                </a:solidFill>
              </a:uFill>
              <a:latin typeface="Arial"/>
            </a:endParaRPr>
          </a:p>
          <a:p>
            <a:endParaRPr b="0" lang="en-US" sz="22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Individual learning styles</a:t>
            </a:r>
            <a:endParaRPr b="0" lang="de-DE" sz="2400" spc="-1" strike="noStrike">
              <a:solidFill>
                <a:srgbClr val="000000"/>
              </a:solidFill>
              <a:uFill>
                <a:solidFill>
                  <a:srgbClr val="ffffff"/>
                </a:solidFill>
              </a:uFill>
              <a:latin typeface="Arial"/>
            </a:endParaRPr>
          </a:p>
        </p:txBody>
      </p:sp>
      <p:sp>
        <p:nvSpPr>
          <p:cNvPr id="215"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Different people will have different ways of learning</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How do you think you learn best?</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Complete a learning styles questionnaire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do we do with the answers?</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Tree>
  </p:cSld>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15">
                                            <p:txEl>
                                              <p:pRg st="55" end="88"/>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15">
                                            <p:txEl>
                                              <p:pRg st="89" end="1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Learning styles relating to Kolb</a:t>
            </a:r>
            <a:endParaRPr b="0" lang="de-DE" sz="2400" spc="-1" strike="noStrike">
              <a:solidFill>
                <a:srgbClr val="000000"/>
              </a:solidFill>
              <a:uFill>
                <a:solidFill>
                  <a:srgbClr val="ffffff"/>
                </a:solidFill>
              </a:uFill>
              <a:latin typeface="Arial"/>
            </a:endParaRPr>
          </a:p>
        </p:txBody>
      </p:sp>
      <p:sp>
        <p:nvSpPr>
          <p:cNvPr id="217"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Honey and Mumford, 1986</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Four main categories of learning style</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Activist – challenges, new experiences and problems, excitement and freedom</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Pragmatist – Practically based, immediately relevant learning activities, scope for practice and using theory</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Reflector – structured learning activities with time to observe, reflect and think</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Theorist – logical, rational structure and clear aims – time for methodical exploration </a:t>
            </a:r>
            <a:endParaRPr b="0" lang="de-DE" sz="2000" spc="-1" strike="noStrike">
              <a:solidFill>
                <a:srgbClr val="000000"/>
              </a:solidFill>
              <a:uFill>
                <a:solidFill>
                  <a:srgbClr val="ffffff"/>
                </a:solidFill>
              </a:uFill>
              <a:latin typeface="Corbe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Learning “activities”</a:t>
            </a:r>
            <a:endParaRPr b="0" lang="de-DE" sz="2400" spc="-1" strike="noStrike">
              <a:solidFill>
                <a:srgbClr val="000000"/>
              </a:solidFill>
              <a:uFill>
                <a:solidFill>
                  <a:srgbClr val="ffffff"/>
                </a:solidFill>
              </a:uFill>
              <a:latin typeface="Arial"/>
            </a:endParaRPr>
          </a:p>
        </p:txBody>
      </p:sp>
      <p:sp>
        <p:nvSpPr>
          <p:cNvPr id="219"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Different learning styles work with different activities</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activities / methods can you list as a group?</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Can you subtype these by related learning style?</a:t>
            </a:r>
            <a:endParaRPr b="0" lang="de-DE" sz="2000" spc="-1" strike="noStrike">
              <a:solidFill>
                <a:srgbClr val="000000"/>
              </a:solidFill>
              <a:uFill>
                <a:solidFill>
                  <a:srgbClr val="ffffff"/>
                </a:solidFill>
              </a:uFill>
              <a:latin typeface="Corbel"/>
            </a:endParaRPr>
          </a:p>
        </p:txBody>
      </p:sp>
      <p:sp>
        <p:nvSpPr>
          <p:cNvPr id="220" name="TextShape 3"/>
          <p:cNvSpPr txBox="1"/>
          <p:nvPr/>
        </p:nvSpPr>
        <p:spPr>
          <a:xfrm>
            <a:off x="152280" y="6375240"/>
            <a:ext cx="304560" cy="228240"/>
          </a:xfrm>
          <a:prstGeom prst="rect">
            <a:avLst/>
          </a:prstGeom>
          <a:noFill/>
          <a:ln>
            <a:noFill/>
          </a:ln>
        </p:spPr>
        <p:txBody>
          <a:bodyPr lIns="0" rIns="0" tIns="0" bIns="0"/>
          <a:p>
            <a:pPr>
              <a:lnSpc>
                <a:spcPct val="100000"/>
              </a:lnSpc>
            </a:pPr>
            <a:fld id="{B1025F6B-D1CA-4B16-9C31-475941B8F4C4}"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Aim of Workshop</a:t>
            </a:r>
            <a:endParaRPr b="0" lang="de-DE" sz="2400" spc="-1" strike="noStrike">
              <a:solidFill>
                <a:srgbClr val="000000"/>
              </a:solidFill>
              <a:uFill>
                <a:solidFill>
                  <a:srgbClr val="ffffff"/>
                </a:solidFill>
              </a:uFill>
              <a:latin typeface="Arial"/>
            </a:endParaRPr>
          </a:p>
        </p:txBody>
      </p:sp>
      <p:sp>
        <p:nvSpPr>
          <p:cNvPr id="169" name="TextShape 2"/>
          <p:cNvSpPr txBox="1"/>
          <p:nvPr/>
        </p:nvSpPr>
        <p:spPr>
          <a:xfrm>
            <a:off x="533520" y="942480"/>
            <a:ext cx="8214840" cy="4790160"/>
          </a:xfrm>
          <a:prstGeom prst="rect">
            <a:avLst/>
          </a:prstGeom>
          <a:noFill/>
          <a:ln>
            <a:noFill/>
          </a:ln>
        </p:spPr>
        <p:txBody>
          <a:bodyPr lIns="0" rIns="0" tIns="0" bIns="0"/>
          <a:p>
            <a:pPr>
              <a:lnSpc>
                <a:spcPct val="100000"/>
              </a:lnSpc>
            </a:pPr>
            <a:r>
              <a:rPr b="0" lang="de-DE" sz="2400" spc="-1" strike="noStrike">
                <a:solidFill>
                  <a:srgbClr val="000000"/>
                </a:solidFill>
                <a:uFill>
                  <a:solidFill>
                    <a:srgbClr val="ffffff"/>
                  </a:solidFill>
                </a:uFill>
                <a:latin typeface="Corbel"/>
                <a:ea typeface="ＭＳ Ｐゴシック"/>
              </a:rPr>
              <a:t>To provide training instructors with guidance and tips for developing and delivering training in bioinformatics, exploring a range of methods appropriate to different learning styles, examining the requirements for a successful course and acquiring and using appropriate feedback.</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r>
              <a:rPr b="0" lang="de-DE" sz="2200" spc="-1" strike="noStrike">
                <a:solidFill>
                  <a:srgbClr val="000000"/>
                </a:solidFill>
                <a:uFill>
                  <a:solidFill>
                    <a:srgbClr val="ffffff"/>
                  </a:solidFill>
                </a:uFill>
                <a:latin typeface="Corbel"/>
                <a:ea typeface="ＭＳ Ｐゴシック"/>
              </a:rPr>
              <a:t>The</a:t>
            </a:r>
            <a:r>
              <a:rPr b="0" lang="de-DE" sz="2400" spc="-1" strike="noStrike">
                <a:solidFill>
                  <a:srgbClr val="000000"/>
                </a:solidFill>
                <a:uFill>
                  <a:solidFill>
                    <a:srgbClr val="ffffff"/>
                  </a:solidFill>
                </a:uFill>
                <a:latin typeface="Corbel"/>
                <a:ea typeface="ＭＳ Ｐゴシック"/>
              </a:rPr>
              <a:t> workshop will:</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provide guidance on general training techniques and appropriate use of methods based on learner needs, including some general do’s and do not’s for successful training</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provide a framework for successful curriculum design and further development, to enable trainers to build training appropriate to their learner’s needs</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What activities different styles relate to</a:t>
            </a:r>
            <a:endParaRPr b="0" lang="de-DE" sz="2400" spc="-1" strike="noStrike">
              <a:solidFill>
                <a:srgbClr val="000000"/>
              </a:solidFill>
              <a:uFill>
                <a:solidFill>
                  <a:srgbClr val="ffffff"/>
                </a:solidFill>
              </a:uFill>
              <a:latin typeface="Arial"/>
            </a:endParaRPr>
          </a:p>
        </p:txBody>
      </p:sp>
      <p:graphicFrame>
        <p:nvGraphicFramePr>
          <p:cNvPr id="222" name="Table 2"/>
          <p:cNvGraphicFramePr/>
          <p:nvPr/>
        </p:nvGraphicFramePr>
        <p:xfrm>
          <a:off x="437040" y="1124640"/>
          <a:ext cx="8269200" cy="4726440"/>
        </p:xfrm>
        <a:graphic>
          <a:graphicData uri="http://schemas.openxmlformats.org/drawingml/2006/table">
            <a:tbl>
              <a:tblPr/>
              <a:tblGrid>
                <a:gridCol w="2250720"/>
                <a:gridCol w="6018480"/>
              </a:tblGrid>
              <a:tr h="1050120">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Activist</a:t>
                      </a:r>
                      <a:endParaRPr b="0" lang="en-US" sz="1800" spc="-1" strike="noStrike">
                        <a:solidFill>
                          <a:srgbClr val="000000"/>
                        </a:solidFill>
                        <a:uFill>
                          <a:solidFill>
                            <a:srgbClr val="ffffff"/>
                          </a:solidFill>
                        </a:uFill>
                        <a:latin typeface="Arial"/>
                      </a:endParaRPr>
                    </a:p>
                  </a:txBody>
                  <a:tcPr marL="63000" marR="63000">
                    <a:solidFill>
                      <a:srgbClr val="729fcf"/>
                    </a:solidFill>
                  </a:tcPr>
                </a:tc>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Brainstorming, problem solving, group discussion, puzzles, competitions, role-play</a:t>
                      </a:r>
                      <a:endParaRPr b="0" lang="en-US" sz="1800" spc="-1" strike="noStrike">
                        <a:solidFill>
                          <a:srgbClr val="000000"/>
                        </a:solidFill>
                        <a:uFill>
                          <a:solidFill>
                            <a:srgbClr val="ffffff"/>
                          </a:solidFill>
                        </a:uFill>
                        <a:latin typeface="Arial"/>
                      </a:endParaRPr>
                    </a:p>
                  </a:txBody>
                  <a:tcPr marL="63000" marR="63000">
                    <a:solidFill>
                      <a:srgbClr val="729fcf"/>
                    </a:solidFill>
                  </a:tcPr>
                </a:tc>
              </a:tr>
              <a:tr h="1050120">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Theorist</a:t>
                      </a:r>
                      <a:endParaRPr b="0" lang="en-US" sz="1800" spc="-1" strike="noStrike">
                        <a:solidFill>
                          <a:srgbClr val="000000"/>
                        </a:solidFill>
                        <a:uFill>
                          <a:solidFill>
                            <a:srgbClr val="ffffff"/>
                          </a:solidFill>
                        </a:uFill>
                        <a:latin typeface="Arial"/>
                      </a:endParaRPr>
                    </a:p>
                  </a:txBody>
                  <a:tcPr marL="63000" marR="63000">
                    <a:solidFill>
                      <a:srgbClr val="729fcf"/>
                    </a:solidFill>
                  </a:tcPr>
                </a:tc>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Models, statistics, stories, quotes, background information, applying theories</a:t>
                      </a:r>
                      <a:endParaRPr b="0" lang="en-US" sz="1800" spc="-1" strike="noStrike">
                        <a:solidFill>
                          <a:srgbClr val="000000"/>
                        </a:solidFill>
                        <a:uFill>
                          <a:solidFill>
                            <a:srgbClr val="ffffff"/>
                          </a:solidFill>
                        </a:uFill>
                        <a:latin typeface="Arial"/>
                      </a:endParaRPr>
                    </a:p>
                  </a:txBody>
                  <a:tcPr marL="63000" marR="63000">
                    <a:solidFill>
                      <a:srgbClr val="729fcf"/>
                    </a:solidFill>
                  </a:tcPr>
                </a:tc>
              </a:tr>
              <a:tr h="1575360">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Reflector</a:t>
                      </a:r>
                      <a:endParaRPr b="0" lang="en-US" sz="1800" spc="-1" strike="noStrike">
                        <a:solidFill>
                          <a:srgbClr val="000000"/>
                        </a:solidFill>
                        <a:uFill>
                          <a:solidFill>
                            <a:srgbClr val="ffffff"/>
                          </a:solidFill>
                        </a:uFill>
                        <a:latin typeface="Arial"/>
                      </a:endParaRPr>
                    </a:p>
                  </a:txBody>
                  <a:tcPr marL="63000" marR="63000">
                    <a:solidFill>
                      <a:srgbClr val="729fcf"/>
                    </a:solidFill>
                  </a:tcPr>
                </a:tc>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Paired discussions, self analysis questionnaires, personality questionnaires, time out, observing activities, feedback from others, coaching, interviews</a:t>
                      </a:r>
                      <a:endParaRPr b="0" lang="en-US" sz="1800" spc="-1" strike="noStrike">
                        <a:solidFill>
                          <a:srgbClr val="000000"/>
                        </a:solidFill>
                        <a:uFill>
                          <a:solidFill>
                            <a:srgbClr val="ffffff"/>
                          </a:solidFill>
                        </a:uFill>
                        <a:latin typeface="Arial"/>
                      </a:endParaRPr>
                    </a:p>
                  </a:txBody>
                  <a:tcPr marL="63000" marR="63000">
                    <a:solidFill>
                      <a:srgbClr val="729fcf"/>
                    </a:solidFill>
                  </a:tcPr>
                </a:tc>
              </a:tr>
              <a:tr h="1050840">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Pragmatist</a:t>
                      </a:r>
                      <a:endParaRPr b="0" lang="en-US" sz="1800" spc="-1" strike="noStrike">
                        <a:solidFill>
                          <a:srgbClr val="000000"/>
                        </a:solidFill>
                        <a:uFill>
                          <a:solidFill>
                            <a:srgbClr val="ffffff"/>
                          </a:solidFill>
                        </a:uFill>
                        <a:latin typeface="Arial"/>
                      </a:endParaRPr>
                    </a:p>
                  </a:txBody>
                  <a:tcPr marL="63000" marR="63000">
                    <a:solidFill>
                      <a:srgbClr val="729fcf"/>
                    </a:solidFill>
                  </a:tcPr>
                </a:tc>
                <a:tc>
                  <a:txBody>
                    <a:bodyPr lIns="63000" rIns="63000" tIns="0" bIns="0"/>
                    <a:p>
                      <a:pPr>
                        <a:lnSpc>
                          <a:spcPct val="100000"/>
                        </a:lnSpc>
                      </a:pPr>
                      <a:r>
                        <a:rPr b="0" lang="en-US" sz="2000" spc="-1" strike="noStrike">
                          <a:solidFill>
                            <a:srgbClr val="000000"/>
                          </a:solidFill>
                          <a:uFill>
                            <a:solidFill>
                              <a:srgbClr val="ffffff"/>
                            </a:solidFill>
                          </a:uFill>
                          <a:latin typeface="Arial"/>
                          <a:ea typeface="Geneva"/>
                        </a:rPr>
                        <a:t>Time to think about how to apply learning in reality, case studies, problem solving, discussion</a:t>
                      </a:r>
                      <a:endParaRPr b="0" lang="en-US" sz="1800" spc="-1" strike="noStrike">
                        <a:solidFill>
                          <a:srgbClr val="000000"/>
                        </a:solidFill>
                        <a:uFill>
                          <a:solidFill>
                            <a:srgbClr val="ffffff"/>
                          </a:solidFill>
                        </a:uFill>
                        <a:latin typeface="Arial"/>
                      </a:endParaRPr>
                    </a:p>
                  </a:txBody>
                  <a:tcPr marL="63000" marR="63000">
                    <a:solidFill>
                      <a:srgbClr val="729fcf"/>
                    </a:solidFill>
                  </a:tcPr>
                </a:tc>
              </a:tr>
            </a:tbl>
          </a:graphicData>
        </a:graphic>
      </p:graphicFrame>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How to apply these ?</a:t>
            </a:r>
            <a:endParaRPr b="0" lang="de-DE" sz="2400" spc="-1" strike="noStrike">
              <a:solidFill>
                <a:srgbClr val="000000"/>
              </a:solidFill>
              <a:uFill>
                <a:solidFill>
                  <a:srgbClr val="ffffff"/>
                </a:solidFill>
              </a:uFill>
              <a:latin typeface="Arial"/>
            </a:endParaRPr>
          </a:p>
        </p:txBody>
      </p:sp>
      <p:sp>
        <p:nvSpPr>
          <p:cNvPr id="224"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No chance of running a questionnaire at the beginning!</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Must consider that you will have a mix of styles in your group, so need to provide learning materials / activities that will apply to many</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Learning activities</a:t>
            </a:r>
            <a:endParaRPr b="0" lang="de-DE" sz="2400" spc="-1" strike="noStrike">
              <a:solidFill>
                <a:srgbClr val="000000"/>
              </a:solidFill>
              <a:uFill>
                <a:solidFill>
                  <a:srgbClr val="ffffff"/>
                </a:solidFill>
              </a:uFill>
              <a:latin typeface="Arial"/>
            </a:endParaRPr>
          </a:p>
        </p:txBody>
      </p:sp>
      <p:sp>
        <p:nvSpPr>
          <p:cNvPr id="22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Main thing to remember:</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People can only concentrate for short periods – often 15 – 20 minutes at most, before it drops</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For lecture sessions – intersperse with activities eg questions, short problems, discussion points</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For practical sessions – check on where the group as a whole is, or have demonstrators who can move around the room</a:t>
            </a:r>
            <a:endParaRPr b="0" lang="de-DE" sz="2000" spc="-1" strike="noStrike">
              <a:solidFill>
                <a:srgbClr val="000000"/>
              </a:solidFill>
              <a:uFill>
                <a:solidFill>
                  <a:srgbClr val="ffffff"/>
                </a:solidFill>
              </a:uFill>
              <a:latin typeface="Corbe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Most people learn……</a:t>
            </a:r>
            <a:r>
              <a:rPr b="0" lang="de-DE" sz="3200" spc="-1" strike="noStrike">
                <a:solidFill>
                  <a:srgbClr val="004080"/>
                </a:solidFill>
                <a:uFill>
                  <a:solidFill>
                    <a:srgbClr val="ffffff"/>
                  </a:solidFill>
                </a:uFill>
                <a:latin typeface="Corbel"/>
                <a:ea typeface="ＭＳ Ｐゴシック"/>
              </a:rPr>
              <a:t>
</a:t>
            </a:r>
            <a:endParaRPr b="0" lang="de-DE" sz="2400" spc="-1" strike="noStrike">
              <a:solidFill>
                <a:srgbClr val="000000"/>
              </a:solidFill>
              <a:uFill>
                <a:solidFill>
                  <a:srgbClr val="ffffff"/>
                </a:solidFill>
              </a:uFill>
              <a:latin typeface="Arial"/>
            </a:endParaRPr>
          </a:p>
        </p:txBody>
      </p:sp>
      <p:sp>
        <p:nvSpPr>
          <p:cNvPr id="228" name="TextShape 2"/>
          <p:cNvSpPr txBox="1"/>
          <p:nvPr/>
        </p:nvSpPr>
        <p:spPr>
          <a:xfrm>
            <a:off x="533520" y="1219320"/>
            <a:ext cx="8152920" cy="4350960"/>
          </a:xfrm>
          <a:prstGeom prst="rect">
            <a:avLst/>
          </a:prstGeom>
          <a:noFill/>
          <a:ln>
            <a:noFill/>
          </a:ln>
        </p:spPr>
        <p:txBody>
          <a:bodyPr lIns="0" rIns="0" tIns="0" bIns="0"/>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10%</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read</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20%</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hear</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30% </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see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50%</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see and hear</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70%</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talk over with others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80%</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use and do in real life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95%</a:t>
            </a:r>
            <a:r>
              <a:rPr b="0" lang="de-DE" sz="2000" spc="-1" strike="noStrike">
                <a:solidFill>
                  <a:srgbClr val="000000"/>
                </a:solidFill>
                <a:uFill>
                  <a:solidFill>
                    <a:srgbClr val="ffffff"/>
                  </a:solidFill>
                </a:uFill>
                <a:latin typeface="Corbel"/>
                <a:ea typeface="Geneva"/>
              </a:rPr>
              <a:t>	</a:t>
            </a:r>
            <a:r>
              <a:rPr b="0" lang="de-DE" sz="2000" spc="-1" strike="noStrike">
                <a:solidFill>
                  <a:srgbClr val="000000"/>
                </a:solidFill>
                <a:uFill>
                  <a:solidFill>
                    <a:srgbClr val="ffffff"/>
                  </a:solidFill>
                </a:uFill>
                <a:latin typeface="Corbel"/>
                <a:ea typeface="Geneva"/>
              </a:rPr>
              <a:t>of what they teach someone else</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Session 3 : Session and course design</a:t>
            </a:r>
            <a:endParaRPr b="0" lang="de-DE" sz="2400" spc="-1" strike="noStrike">
              <a:solidFill>
                <a:srgbClr val="000000"/>
              </a:solidFill>
              <a:uFill>
                <a:solidFill>
                  <a:srgbClr val="ffffff"/>
                </a:solidFill>
              </a:uFill>
              <a:latin typeface="Arial"/>
            </a:endParaRPr>
          </a:p>
        </p:txBody>
      </p:sp>
      <p:pic>
        <p:nvPicPr>
          <p:cNvPr id="230" name="Picture 4" descr=""/>
          <p:cNvPicPr/>
          <p:nvPr/>
        </p:nvPicPr>
        <p:blipFill>
          <a:blip r:embed="rId1"/>
          <a:stretch/>
        </p:blipFill>
        <p:spPr>
          <a:xfrm>
            <a:off x="345240" y="5301360"/>
            <a:ext cx="2066400" cy="155628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Session design</a:t>
            </a:r>
            <a:endParaRPr b="0" lang="de-DE" sz="2400" spc="-1" strike="noStrike">
              <a:solidFill>
                <a:srgbClr val="000000"/>
              </a:solidFill>
              <a:uFill>
                <a:solidFill>
                  <a:srgbClr val="ffffff"/>
                </a:solidFill>
              </a:uFill>
              <a:latin typeface="Arial"/>
            </a:endParaRPr>
          </a:p>
        </p:txBody>
      </p:sp>
      <p:sp>
        <p:nvSpPr>
          <p:cNvPr id="232"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Where to start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do you need to know?</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Target audience</a:t>
            </a:r>
            <a:r>
              <a:rPr b="0" lang="de-DE" sz="3200" spc="-1" strike="noStrike">
                <a:solidFill>
                  <a:srgbClr val="004080"/>
                </a:solidFill>
                <a:uFill>
                  <a:solidFill>
                    <a:srgbClr val="ffffff"/>
                  </a:solidFill>
                </a:uFill>
                <a:latin typeface="Corbel"/>
                <a:ea typeface="ＭＳ Ｐゴシック"/>
              </a:rPr>
              <a:t>	</a:t>
            </a:r>
            <a:endParaRPr b="0" lang="de-DE" sz="2400" spc="-1" strike="noStrike">
              <a:solidFill>
                <a:srgbClr val="000000"/>
              </a:solidFill>
              <a:uFill>
                <a:solidFill>
                  <a:srgbClr val="ffffff"/>
                </a:solidFill>
              </a:uFill>
              <a:latin typeface="Arial"/>
            </a:endParaRPr>
          </a:p>
        </p:txBody>
      </p:sp>
      <p:sp>
        <p:nvSpPr>
          <p:cNvPr id="234"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This may or may not be your choice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Consider what background knowledge the trainees may have, what they are currently doing.</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At this point may want to start to think about pre-requisite knowledge</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Eg Undergraduate level biology</a:t>
            </a:r>
            <a:endParaRPr b="0" lang="de-DE" sz="2000" spc="-1" strike="noStrike">
              <a:solidFill>
                <a:srgbClr val="000000"/>
              </a:solidFill>
              <a:uFill>
                <a:solidFill>
                  <a:srgbClr val="ffffff"/>
                </a:solidFill>
              </a:uFill>
              <a:latin typeface="Corbe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Session aim </a:t>
            </a:r>
            <a:endParaRPr b="0" lang="de-DE" sz="2400" spc="-1" strike="noStrike">
              <a:solidFill>
                <a:srgbClr val="000000"/>
              </a:solidFill>
              <a:uFill>
                <a:solidFill>
                  <a:srgbClr val="ffffff"/>
                </a:solidFill>
              </a:uFill>
              <a:latin typeface="Arial"/>
            </a:endParaRPr>
          </a:p>
        </p:txBody>
      </p:sp>
      <p:sp>
        <p:nvSpPr>
          <p:cNvPr id="236" name="TextShape 2"/>
          <p:cNvSpPr txBox="1"/>
          <p:nvPr/>
        </p:nvSpPr>
        <p:spPr>
          <a:xfrm>
            <a:off x="533520" y="1108440"/>
            <a:ext cx="8152920" cy="510732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is it that you are trying to provide through this session? What subject matter is to be covered?</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000" spc="-1" strike="noStrike">
                <a:solidFill>
                  <a:srgbClr val="000000"/>
                </a:solidFill>
                <a:uFill>
                  <a:solidFill>
                    <a:srgbClr val="ffffff"/>
                  </a:solidFill>
                </a:uFill>
                <a:latin typeface="Corbel"/>
                <a:ea typeface="Geneva"/>
              </a:rPr>
              <a:t>How does this fit with the overall course aim (if applicable)</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r>
              <a:rPr b="0" lang="de-DE" sz="2400" spc="-1" strike="noStrike">
                <a:solidFill>
                  <a:srgbClr val="000000"/>
                </a:solidFill>
                <a:uFill>
                  <a:solidFill>
                    <a:srgbClr val="ffffff"/>
                  </a:solidFill>
                </a:uFill>
                <a:latin typeface="Corbel"/>
                <a:ea typeface="ＭＳ Ｐゴシック"/>
              </a:rPr>
              <a:t>May be to teach people a particular analytical method, or to introduce people to a new resource.</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Clear aim will help when setting curriculum in more detail.</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Leads into Learning Outcomes</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do you want your trainees to do at the end?</a:t>
            </a:r>
            <a:endParaRPr b="0" lang="de-DE" sz="2000" spc="-1" strike="noStrike">
              <a:solidFill>
                <a:srgbClr val="000000"/>
              </a:solidFill>
              <a:uFill>
                <a:solidFill>
                  <a:srgbClr val="ffffff"/>
                </a:solidFill>
              </a:uFill>
              <a:latin typeface="Corbe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Learning outcomes</a:t>
            </a:r>
            <a:r>
              <a:rPr b="0" lang="de-DE" sz="3200" spc="-1" strike="noStrike">
                <a:solidFill>
                  <a:srgbClr val="004080"/>
                </a:solidFill>
                <a:uFill>
                  <a:solidFill>
                    <a:srgbClr val="ffffff"/>
                  </a:solidFill>
                </a:uFill>
                <a:latin typeface="Corbel"/>
                <a:ea typeface="ＭＳ Ｐゴシック"/>
              </a:rPr>
              <a:t>
</a:t>
            </a:r>
            <a:r>
              <a:rPr b="0" lang="de-DE" sz="3200" spc="-1" strike="noStrike">
                <a:solidFill>
                  <a:srgbClr val="004080"/>
                </a:solidFill>
                <a:uFill>
                  <a:solidFill>
                    <a:srgbClr val="ffffff"/>
                  </a:solidFill>
                </a:uFill>
                <a:latin typeface="Corbel"/>
                <a:ea typeface="ＭＳ Ｐゴシック"/>
              </a:rPr>
              <a:t>Should be </a:t>
            </a:r>
            <a:r>
              <a:rPr b="1" lang="de-DE" sz="3200" spc="-1" strike="noStrike">
                <a:solidFill>
                  <a:srgbClr val="ff0000"/>
                </a:solidFill>
                <a:uFill>
                  <a:solidFill>
                    <a:srgbClr val="ffffff"/>
                  </a:solidFill>
                </a:uFill>
                <a:latin typeface="Corbel"/>
                <a:ea typeface="ＭＳ Ｐゴシック"/>
              </a:rPr>
              <a:t>SMART</a:t>
            </a:r>
            <a:r>
              <a:rPr b="1" lang="de-DE" sz="3200" spc="-1" strike="noStrike">
                <a:solidFill>
                  <a:srgbClr val="ff0000"/>
                </a:solidFill>
                <a:uFill>
                  <a:solidFill>
                    <a:srgbClr val="ffffff"/>
                  </a:solidFill>
                </a:uFill>
                <a:latin typeface="Corbel"/>
                <a:ea typeface="ＭＳ Ｐゴシック"/>
              </a:rPr>
              <a:t>
</a:t>
            </a:r>
            <a:endParaRPr b="0" lang="de-DE" sz="2400" spc="-1" strike="noStrike">
              <a:solidFill>
                <a:srgbClr val="000000"/>
              </a:solidFill>
              <a:uFill>
                <a:solidFill>
                  <a:srgbClr val="ffffff"/>
                </a:solidFill>
              </a:uFill>
              <a:latin typeface="Arial"/>
            </a:endParaRPr>
          </a:p>
        </p:txBody>
      </p:sp>
      <p:sp>
        <p:nvSpPr>
          <p:cNvPr id="238" name="TextShape 2"/>
          <p:cNvSpPr txBox="1"/>
          <p:nvPr/>
        </p:nvSpPr>
        <p:spPr>
          <a:xfrm>
            <a:off x="533520" y="1454040"/>
            <a:ext cx="4000320" cy="4350960"/>
          </a:xfrm>
          <a:prstGeom prst="rect">
            <a:avLst/>
          </a:prstGeom>
          <a:noFill/>
          <a:ln>
            <a:noFill/>
          </a:ln>
        </p:spPr>
        <p:txBody>
          <a:bodyPr lIns="0" rIns="0" tIns="0" bIns="0"/>
          <a:p>
            <a:pPr lvl="1" marL="743040" indent="-285480">
              <a:lnSpc>
                <a:spcPct val="100000"/>
              </a:lnSpc>
              <a:buClr>
                <a:srgbClr val="004080"/>
              </a:buClr>
              <a:buFont typeface="Times"/>
              <a:buChar char="•"/>
            </a:pPr>
            <a:r>
              <a:rPr b="0" lang="de-DE" sz="2800" spc="-1" strike="noStrike">
                <a:solidFill>
                  <a:srgbClr val="ff0000"/>
                </a:solidFill>
                <a:uFill>
                  <a:solidFill>
                    <a:srgbClr val="ffffff"/>
                  </a:solidFill>
                </a:uFill>
                <a:latin typeface="Corbel"/>
                <a:ea typeface="Geneva"/>
              </a:rPr>
              <a:t>S</a:t>
            </a:r>
            <a:r>
              <a:rPr b="0" lang="de-DE" sz="2800" spc="-1" strike="noStrike">
                <a:solidFill>
                  <a:srgbClr val="000000"/>
                </a:solidFill>
                <a:uFill>
                  <a:solidFill>
                    <a:srgbClr val="ffffff"/>
                  </a:solidFill>
                </a:uFill>
                <a:latin typeface="Corbel"/>
                <a:ea typeface="Geneva"/>
              </a:rPr>
              <a:t>pecific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800" spc="-1" strike="noStrike">
                <a:solidFill>
                  <a:srgbClr val="ff0000"/>
                </a:solidFill>
                <a:uFill>
                  <a:solidFill>
                    <a:srgbClr val="ffffff"/>
                  </a:solidFill>
                </a:uFill>
                <a:latin typeface="Corbel"/>
                <a:ea typeface="Geneva"/>
              </a:rPr>
              <a:t>M</a:t>
            </a:r>
            <a:r>
              <a:rPr b="0" lang="de-DE" sz="2800" spc="-1" strike="noStrike">
                <a:solidFill>
                  <a:srgbClr val="000000"/>
                </a:solidFill>
                <a:uFill>
                  <a:solidFill>
                    <a:srgbClr val="ffffff"/>
                  </a:solidFill>
                </a:uFill>
                <a:latin typeface="Corbel"/>
                <a:ea typeface="Geneva"/>
              </a:rPr>
              <a:t>easurable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800" spc="-1" strike="noStrike">
                <a:solidFill>
                  <a:srgbClr val="ff0000"/>
                </a:solidFill>
                <a:uFill>
                  <a:solidFill>
                    <a:srgbClr val="ffffff"/>
                  </a:solidFill>
                </a:uFill>
                <a:latin typeface="Corbel"/>
                <a:ea typeface="Geneva"/>
              </a:rPr>
              <a:t>A</a:t>
            </a:r>
            <a:r>
              <a:rPr b="0" lang="de-DE" sz="2800" spc="-1" strike="noStrike">
                <a:solidFill>
                  <a:srgbClr val="000000"/>
                </a:solidFill>
                <a:uFill>
                  <a:solidFill>
                    <a:srgbClr val="ffffff"/>
                  </a:solidFill>
                </a:uFill>
                <a:latin typeface="Corbel"/>
                <a:ea typeface="Geneva"/>
              </a:rPr>
              <a:t>chievable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800" spc="-1" strike="noStrike">
                <a:solidFill>
                  <a:srgbClr val="ff0000"/>
                </a:solidFill>
                <a:uFill>
                  <a:solidFill>
                    <a:srgbClr val="ffffff"/>
                  </a:solidFill>
                </a:uFill>
                <a:latin typeface="Corbel"/>
                <a:ea typeface="Geneva"/>
              </a:rPr>
              <a:t>R</a:t>
            </a:r>
            <a:r>
              <a:rPr b="0" lang="de-DE" sz="2800" spc="-1" strike="noStrike">
                <a:solidFill>
                  <a:srgbClr val="000000"/>
                </a:solidFill>
                <a:uFill>
                  <a:solidFill>
                    <a:srgbClr val="ffffff"/>
                  </a:solidFill>
                </a:uFill>
                <a:latin typeface="Corbel"/>
                <a:ea typeface="Geneva"/>
              </a:rPr>
              <a:t>ealistic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800" spc="-1" strike="noStrike">
                <a:solidFill>
                  <a:srgbClr val="ff0000"/>
                </a:solidFill>
                <a:uFill>
                  <a:solidFill>
                    <a:srgbClr val="ffffff"/>
                  </a:solidFill>
                </a:uFill>
                <a:latin typeface="Corbel"/>
                <a:ea typeface="Geneva"/>
              </a:rPr>
              <a:t>T</a:t>
            </a:r>
            <a:r>
              <a:rPr b="0" lang="de-DE" sz="2800" spc="-1" strike="noStrike">
                <a:solidFill>
                  <a:srgbClr val="000000"/>
                </a:solidFill>
                <a:uFill>
                  <a:solidFill>
                    <a:srgbClr val="ffffff"/>
                  </a:solidFill>
                </a:uFill>
                <a:latin typeface="Corbel"/>
                <a:ea typeface="Geneva"/>
              </a:rPr>
              <a:t>ime-limited</a:t>
            </a:r>
            <a:endParaRPr b="0" lang="de-DE" sz="2000" spc="-1" strike="noStrike">
              <a:solidFill>
                <a:srgbClr val="000000"/>
              </a:solidFill>
              <a:uFill>
                <a:solidFill>
                  <a:srgbClr val="ffffff"/>
                </a:solidFill>
              </a:uFill>
              <a:latin typeface="Corbel"/>
            </a:endParaRPr>
          </a:p>
        </p:txBody>
      </p:sp>
      <p:sp>
        <p:nvSpPr>
          <p:cNvPr id="239" name="TextShape 3"/>
          <p:cNvSpPr txBox="1"/>
          <p:nvPr/>
        </p:nvSpPr>
        <p:spPr>
          <a:xfrm>
            <a:off x="4068000" y="1526040"/>
            <a:ext cx="4618440" cy="4350960"/>
          </a:xfrm>
          <a:prstGeom prst="rect">
            <a:avLst/>
          </a:prstGeom>
          <a:noFill/>
          <a:ln>
            <a:noFill/>
          </a:ln>
        </p:spPr>
        <p:txBody>
          <a:bodyPr lIns="0" rIns="0" tIns="0" bIns="0"/>
          <a:p>
            <a:pPr marL="343080" indent="-342720">
              <a:lnSpc>
                <a:spcPct val="80000"/>
              </a:lnSpc>
              <a:buClr>
                <a:srgbClr val="004080"/>
              </a:buClr>
              <a:buFont typeface="Symbol" charset="2"/>
              <a:buChar char=""/>
            </a:pPr>
            <a:r>
              <a:rPr b="0" lang="de-DE" sz="2800" spc="-1" strike="noStrike">
                <a:solidFill>
                  <a:srgbClr val="0000ff"/>
                </a:solidFill>
                <a:uFill>
                  <a:solidFill>
                    <a:srgbClr val="ffffff"/>
                  </a:solidFill>
                </a:uFill>
                <a:latin typeface="Corbel"/>
                <a:ea typeface="ＭＳ Ｐゴシック"/>
              </a:rPr>
              <a:t>What ?</a:t>
            </a:r>
            <a:endParaRPr b="0" lang="de-DE" sz="2400" spc="-1" strike="noStrike">
              <a:solidFill>
                <a:srgbClr val="000000"/>
              </a:solidFill>
              <a:uFill>
                <a:solidFill>
                  <a:srgbClr val="ffffff"/>
                </a:solidFill>
              </a:uFill>
              <a:latin typeface="Corbel"/>
            </a:endParaRPr>
          </a:p>
          <a:p>
            <a:pPr marL="343080" indent="-342720">
              <a:lnSpc>
                <a:spcPct val="80000"/>
              </a:lnSpc>
              <a:buClr>
                <a:srgbClr val="004080"/>
              </a:buClr>
              <a:buFont typeface="Symbol" charset="2"/>
              <a:buChar char=""/>
            </a:pPr>
            <a:r>
              <a:rPr b="0" lang="de-DE" sz="2800" spc="-1" strike="noStrike">
                <a:solidFill>
                  <a:srgbClr val="0000ff"/>
                </a:solidFill>
                <a:uFill>
                  <a:solidFill>
                    <a:srgbClr val="ffffff"/>
                  </a:solidFill>
                </a:uFill>
                <a:latin typeface="Corbel"/>
                <a:ea typeface="ＭＳ Ｐゴシック"/>
              </a:rPr>
              <a:t>By trainee / trainer or both ?</a:t>
            </a:r>
            <a:endParaRPr b="0" lang="de-DE" sz="2400" spc="-1" strike="noStrike">
              <a:solidFill>
                <a:srgbClr val="000000"/>
              </a:solidFill>
              <a:uFill>
                <a:solidFill>
                  <a:srgbClr val="ffffff"/>
                </a:solidFill>
              </a:uFill>
              <a:latin typeface="Corbel"/>
            </a:endParaRPr>
          </a:p>
          <a:p>
            <a:pPr marL="343080" indent="-342720">
              <a:lnSpc>
                <a:spcPct val="80000"/>
              </a:lnSpc>
              <a:buClr>
                <a:srgbClr val="004080"/>
              </a:buClr>
              <a:buFont typeface="Symbol" charset="2"/>
              <a:buChar char=""/>
            </a:pPr>
            <a:r>
              <a:rPr b="0" lang="de-DE" sz="2800" spc="-1" strike="noStrike">
                <a:solidFill>
                  <a:srgbClr val="0000ff"/>
                </a:solidFill>
                <a:uFill>
                  <a:solidFill>
                    <a:srgbClr val="ffffff"/>
                  </a:solidFill>
                </a:uFill>
                <a:latin typeface="Corbel"/>
                <a:ea typeface="ＭＳ Ｐゴシック"/>
              </a:rPr>
              <a:t>Is it possible in this context ?</a:t>
            </a:r>
            <a:endParaRPr b="0" lang="de-DE" sz="2400" spc="-1" strike="noStrike">
              <a:solidFill>
                <a:srgbClr val="000000"/>
              </a:solidFill>
              <a:uFill>
                <a:solidFill>
                  <a:srgbClr val="ffffff"/>
                </a:solidFill>
              </a:uFill>
              <a:latin typeface="Corbel"/>
            </a:endParaRPr>
          </a:p>
          <a:p>
            <a:pPr marL="343080" indent="-342720">
              <a:lnSpc>
                <a:spcPct val="80000"/>
              </a:lnSpc>
              <a:buClr>
                <a:srgbClr val="004080"/>
              </a:buClr>
              <a:buFont typeface="Symbol" charset="2"/>
              <a:buChar char=""/>
            </a:pPr>
            <a:r>
              <a:rPr b="0" lang="de-DE" sz="2800" spc="-1" strike="noStrike">
                <a:solidFill>
                  <a:srgbClr val="0000ff"/>
                </a:solidFill>
                <a:uFill>
                  <a:solidFill>
                    <a:srgbClr val="ffffff"/>
                  </a:solidFill>
                </a:uFill>
                <a:latin typeface="Corbel"/>
                <a:ea typeface="ＭＳ Ｐゴシック"/>
              </a:rPr>
              <a:t>Can we really train them to do this ?</a:t>
            </a:r>
            <a:endParaRPr b="0" lang="de-DE" sz="2400" spc="-1" strike="noStrike">
              <a:solidFill>
                <a:srgbClr val="000000"/>
              </a:solidFill>
              <a:uFill>
                <a:solidFill>
                  <a:srgbClr val="ffffff"/>
                </a:solidFill>
              </a:uFill>
              <a:latin typeface="Corbel"/>
            </a:endParaRPr>
          </a:p>
          <a:p>
            <a:pPr marL="343080" indent="-342720">
              <a:lnSpc>
                <a:spcPct val="80000"/>
              </a:lnSpc>
              <a:buClr>
                <a:srgbClr val="004080"/>
              </a:buClr>
              <a:buFont typeface="Symbol" charset="2"/>
              <a:buChar char=""/>
            </a:pPr>
            <a:r>
              <a:rPr b="0" lang="de-DE" sz="2800" spc="-1" strike="noStrike">
                <a:solidFill>
                  <a:srgbClr val="0000ff"/>
                </a:solidFill>
                <a:uFill>
                  <a:solidFill>
                    <a:srgbClr val="ffffff"/>
                  </a:solidFill>
                </a:uFill>
                <a:latin typeface="Corbel"/>
                <a:ea typeface="ＭＳ Ｐゴシック"/>
              </a:rPr>
              <a:t>In what time ?</a:t>
            </a:r>
            <a:endParaRPr b="0" lang="de-DE" sz="2400" spc="-1" strike="noStrike">
              <a:solidFill>
                <a:srgbClr val="000000"/>
              </a:solidFill>
              <a:uFill>
                <a:solidFill>
                  <a:srgbClr val="ffffff"/>
                </a:solidFill>
              </a:uFill>
              <a:latin typeface="Corbe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Levels of learning – Blooms taxonomy</a:t>
            </a:r>
            <a:endParaRPr b="0" lang="de-DE" sz="2400" spc="-1" strike="noStrike">
              <a:solidFill>
                <a:srgbClr val="000000"/>
              </a:solidFill>
              <a:uFill>
                <a:solidFill>
                  <a:srgbClr val="ffffff"/>
                </a:solidFill>
              </a:uFill>
              <a:latin typeface="Arial"/>
            </a:endParaRPr>
          </a:p>
        </p:txBody>
      </p:sp>
      <p:sp>
        <p:nvSpPr>
          <p:cNvPr id="241" name="CustomShape 2"/>
          <p:cNvSpPr/>
          <p:nvPr/>
        </p:nvSpPr>
        <p:spPr>
          <a:xfrm>
            <a:off x="533520" y="149688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42" name="CustomShape 3"/>
          <p:cNvSpPr/>
          <p:nvPr/>
        </p:nvSpPr>
        <p:spPr>
          <a:xfrm>
            <a:off x="941040" y="126072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1 Knowledge</a:t>
            </a:r>
            <a:endParaRPr b="0" lang="en-US" sz="2400" spc="-1" strike="noStrike">
              <a:solidFill>
                <a:srgbClr val="000000"/>
              </a:solidFill>
              <a:uFill>
                <a:solidFill>
                  <a:srgbClr val="ffffff"/>
                </a:solidFill>
              </a:uFill>
              <a:latin typeface="Arial"/>
            </a:endParaRPr>
          </a:p>
        </p:txBody>
      </p:sp>
      <p:sp>
        <p:nvSpPr>
          <p:cNvPr id="243" name="CustomShape 4"/>
          <p:cNvSpPr/>
          <p:nvPr/>
        </p:nvSpPr>
        <p:spPr>
          <a:xfrm>
            <a:off x="533520" y="222264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44" name="CustomShape 5"/>
          <p:cNvSpPr/>
          <p:nvPr/>
        </p:nvSpPr>
        <p:spPr>
          <a:xfrm>
            <a:off x="941040" y="198648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2 Comprehension</a:t>
            </a:r>
            <a:endParaRPr b="0" lang="en-US" sz="2400" spc="-1" strike="noStrike">
              <a:solidFill>
                <a:srgbClr val="000000"/>
              </a:solidFill>
              <a:uFill>
                <a:solidFill>
                  <a:srgbClr val="ffffff"/>
                </a:solidFill>
              </a:uFill>
              <a:latin typeface="Arial"/>
            </a:endParaRPr>
          </a:p>
        </p:txBody>
      </p:sp>
      <p:sp>
        <p:nvSpPr>
          <p:cNvPr id="245" name="CustomShape 6"/>
          <p:cNvSpPr/>
          <p:nvPr/>
        </p:nvSpPr>
        <p:spPr>
          <a:xfrm>
            <a:off x="533520" y="294840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46" name="CustomShape 7"/>
          <p:cNvSpPr/>
          <p:nvPr/>
        </p:nvSpPr>
        <p:spPr>
          <a:xfrm>
            <a:off x="941040" y="271224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3 Application</a:t>
            </a:r>
            <a:endParaRPr b="0" lang="en-US" sz="2400" spc="-1" strike="noStrike">
              <a:solidFill>
                <a:srgbClr val="000000"/>
              </a:solidFill>
              <a:uFill>
                <a:solidFill>
                  <a:srgbClr val="ffffff"/>
                </a:solidFill>
              </a:uFill>
              <a:latin typeface="Arial"/>
            </a:endParaRPr>
          </a:p>
        </p:txBody>
      </p:sp>
      <p:sp>
        <p:nvSpPr>
          <p:cNvPr id="247" name="CustomShape 8"/>
          <p:cNvSpPr/>
          <p:nvPr/>
        </p:nvSpPr>
        <p:spPr>
          <a:xfrm>
            <a:off x="533520" y="367416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48" name="CustomShape 9"/>
          <p:cNvSpPr/>
          <p:nvPr/>
        </p:nvSpPr>
        <p:spPr>
          <a:xfrm>
            <a:off x="941040" y="343800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4 Analysis</a:t>
            </a:r>
            <a:endParaRPr b="0" lang="en-US" sz="2400" spc="-1" strike="noStrike">
              <a:solidFill>
                <a:srgbClr val="000000"/>
              </a:solidFill>
              <a:uFill>
                <a:solidFill>
                  <a:srgbClr val="ffffff"/>
                </a:solidFill>
              </a:uFill>
              <a:latin typeface="Arial"/>
            </a:endParaRPr>
          </a:p>
        </p:txBody>
      </p:sp>
      <p:sp>
        <p:nvSpPr>
          <p:cNvPr id="249" name="CustomShape 10"/>
          <p:cNvSpPr/>
          <p:nvPr/>
        </p:nvSpPr>
        <p:spPr>
          <a:xfrm>
            <a:off x="533520" y="439992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50" name="CustomShape 11"/>
          <p:cNvSpPr/>
          <p:nvPr/>
        </p:nvSpPr>
        <p:spPr>
          <a:xfrm>
            <a:off x="941040" y="416376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5 Evaluation</a:t>
            </a:r>
            <a:endParaRPr b="0" lang="en-US" sz="2400" spc="-1" strike="noStrike">
              <a:solidFill>
                <a:srgbClr val="000000"/>
              </a:solidFill>
              <a:uFill>
                <a:solidFill>
                  <a:srgbClr val="ffffff"/>
                </a:solidFill>
              </a:uFill>
              <a:latin typeface="Arial"/>
            </a:endParaRPr>
          </a:p>
        </p:txBody>
      </p:sp>
      <p:sp>
        <p:nvSpPr>
          <p:cNvPr id="251" name="CustomShape 12"/>
          <p:cNvSpPr/>
          <p:nvPr/>
        </p:nvSpPr>
        <p:spPr>
          <a:xfrm>
            <a:off x="533520" y="5125680"/>
            <a:ext cx="8152920" cy="40284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fillRef idx="0"/>
          <a:effectRef idx="0"/>
          <a:fontRef idx="minor"/>
        </p:style>
      </p:sp>
      <p:sp>
        <p:nvSpPr>
          <p:cNvPr id="252" name="CustomShape 13"/>
          <p:cNvSpPr/>
          <p:nvPr/>
        </p:nvSpPr>
        <p:spPr>
          <a:xfrm>
            <a:off x="941040" y="4889520"/>
            <a:ext cx="5707080" cy="47196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00" rotWithShape="0">
              <a:srgbClr val="000000">
                <a:alpha val="35000"/>
              </a:srgbClr>
            </a:outerShdw>
          </a:effectLst>
        </p:spPr>
        <p:style>
          <a:lnRef idx="0"/>
          <a:fillRef idx="0"/>
          <a:effectRef idx="2"/>
          <a:fontRef idx="minor"/>
        </p:style>
        <p:txBody>
          <a:bodyPr lIns="238680" rIns="215640" tIns="23040" bIns="23040" anchor="ctr"/>
          <a:p>
            <a:pPr>
              <a:lnSpc>
                <a:spcPct val="90000"/>
              </a:lnSpc>
            </a:pPr>
            <a:r>
              <a:rPr b="0" lang="en-US" sz="1600" spc="-1" strike="noStrike">
                <a:solidFill>
                  <a:srgbClr val="ffffff"/>
                </a:solidFill>
                <a:uFill>
                  <a:solidFill>
                    <a:srgbClr val="ffffff"/>
                  </a:solidFill>
                </a:uFill>
                <a:latin typeface="Arial"/>
                <a:ea typeface="Geneva"/>
              </a:rPr>
              <a:t>6 Synthesis</a:t>
            </a:r>
            <a:endParaRPr b="0" lang="en-US" sz="24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Learning outcomes</a:t>
            </a:r>
            <a:endParaRPr b="0" lang="de-DE" sz="2400" spc="-1" strike="noStrike">
              <a:solidFill>
                <a:srgbClr val="000000"/>
              </a:solidFill>
              <a:uFill>
                <a:solidFill>
                  <a:srgbClr val="ffffff"/>
                </a:solidFill>
              </a:uFill>
              <a:latin typeface="Arial"/>
            </a:endParaRPr>
          </a:p>
        </p:txBody>
      </p:sp>
      <p:sp>
        <p:nvSpPr>
          <p:cNvPr id="171" name="TextShape 2"/>
          <p:cNvSpPr txBox="1"/>
          <p:nvPr/>
        </p:nvSpPr>
        <p:spPr>
          <a:xfrm>
            <a:off x="533520" y="1219320"/>
            <a:ext cx="8152920" cy="4350960"/>
          </a:xfrm>
          <a:prstGeom prst="rect">
            <a:avLst/>
          </a:prstGeom>
          <a:noFill/>
          <a:ln>
            <a:noFill/>
          </a:ln>
        </p:spPr>
        <p:txBody>
          <a:bodyPr lIns="0" rIns="0" tIns="0" bIns="0"/>
          <a:p>
            <a:pPr>
              <a:lnSpc>
                <a:spcPct val="100000"/>
              </a:lnSpc>
            </a:pPr>
            <a:r>
              <a:rPr b="0" lang="de-DE" sz="2400" spc="-1" strike="noStrike">
                <a:solidFill>
                  <a:srgbClr val="000000"/>
                </a:solidFill>
                <a:uFill>
                  <a:solidFill>
                    <a:srgbClr val="ffffff"/>
                  </a:solidFill>
                </a:uFill>
                <a:latin typeface="Corbel"/>
                <a:ea typeface="ＭＳ Ｐゴシック"/>
              </a:rPr>
              <a:t>By the end of this workshop, participants should be able to:</a:t>
            </a:r>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Recognise the elements of good and bad training</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Describe the role they play in providing an engaging and comfortable learning environment for their trainees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Construct appropriate session / curriculum design for their target audience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Explore ideas and inspiration for developing training materials and apply these appropriately</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Seek and act upon feedback to improve their training through reflective practice</a:t>
            </a:r>
            <a:endParaRPr b="0" lang="de-DE" sz="2000" spc="-1" strike="noStrike">
              <a:solidFill>
                <a:srgbClr val="000000"/>
              </a:solidFill>
              <a:uFill>
                <a:solidFill>
                  <a:srgbClr val="ffffff"/>
                </a:solidFill>
              </a:uFill>
              <a:latin typeface="Corbel"/>
            </a:endParaRPr>
          </a:p>
        </p:txBody>
      </p:sp>
      <p:sp>
        <p:nvSpPr>
          <p:cNvPr id="172" name="TextShape 3"/>
          <p:cNvSpPr txBox="1"/>
          <p:nvPr/>
        </p:nvSpPr>
        <p:spPr>
          <a:xfrm>
            <a:off x="152280" y="6375240"/>
            <a:ext cx="304560" cy="228240"/>
          </a:xfrm>
          <a:prstGeom prst="rect">
            <a:avLst/>
          </a:prstGeom>
          <a:noFill/>
          <a:ln>
            <a:noFill/>
          </a:ln>
        </p:spPr>
        <p:txBody>
          <a:bodyPr lIns="0" rIns="0" tIns="0" bIns="0"/>
          <a:p>
            <a:pPr>
              <a:lnSpc>
                <a:spcPct val="100000"/>
              </a:lnSpc>
            </a:pPr>
            <a:fld id="{A3D19D7B-6B8E-4F6D-9E72-911F2DFFE35A}"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From taxonomy to verbs…</a:t>
            </a:r>
            <a:endParaRPr b="0" lang="de-DE" sz="2400" spc="-1" strike="noStrike">
              <a:solidFill>
                <a:srgbClr val="000000"/>
              </a:solidFill>
              <a:uFill>
                <a:solidFill>
                  <a:srgbClr val="ffffff"/>
                </a:solidFill>
              </a:uFill>
              <a:latin typeface="Arial"/>
            </a:endParaRPr>
          </a:p>
        </p:txBody>
      </p:sp>
      <p:pic>
        <p:nvPicPr>
          <p:cNvPr id="254" name="" descr=""/>
          <p:cNvPicPr/>
          <p:nvPr/>
        </p:nvPicPr>
        <p:blipFill>
          <a:blip r:embed="rId1"/>
          <a:stretch/>
        </p:blipFill>
        <p:spPr>
          <a:xfrm>
            <a:off x="1866960" y="1523880"/>
            <a:ext cx="5410080" cy="379728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Curriculum planning</a:t>
            </a:r>
            <a:endParaRPr b="0" lang="de-DE" sz="2400" spc="-1" strike="noStrike">
              <a:solidFill>
                <a:srgbClr val="000000"/>
              </a:solidFill>
              <a:uFill>
                <a:solidFill>
                  <a:srgbClr val="ffffff"/>
                </a:solidFill>
              </a:uFill>
              <a:latin typeface="Arial"/>
            </a:endParaRPr>
          </a:p>
        </p:txBody>
      </p:sp>
      <p:sp>
        <p:nvSpPr>
          <p:cNvPr id="25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No one set way of doing this – but if Learning Objectives are set, then expand from these</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are the major themes which can be identified under your major course topic?</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Which of these will you cover (can you cover all?)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Need to consider depth of learning</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Think about balance of practice and theory</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Also consider competency frameworks eg ISCB – what are the particular skills / knowledge they need from your session?</a:t>
            </a:r>
            <a:endParaRPr b="0" lang="de-DE" sz="2400" spc="-1" strike="noStrike">
              <a:solidFill>
                <a:srgbClr val="000000"/>
              </a:solidFill>
              <a:uFill>
                <a:solidFill>
                  <a:srgbClr val="ffffff"/>
                </a:solidFill>
              </a:uFill>
              <a:latin typeface="Corbel"/>
            </a:endParaRPr>
          </a:p>
        </p:txBody>
      </p:sp>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56">
                                            <p:txEl>
                                              <p:pRg st="91" end="172"/>
                                            </p:txEl>
                                          </p:spTgt>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256">
                                            <p:txEl>
                                              <p:pRg st="172" end="224"/>
                                            </p:txEl>
                                          </p:spTgt>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256">
                                            <p:txEl>
                                              <p:pRg st="224" end="259"/>
                                            </p:txEl>
                                          </p:spTgt>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256">
                                            <p:txEl>
                                              <p:pRg st="259" end="302"/>
                                            </p:txEl>
                                          </p:spTgt>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256">
                                            <p:txEl>
                                              <p:pRg st="303" end="42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Developing materials</a:t>
            </a:r>
            <a:endParaRPr b="0" lang="de-DE" sz="2400" spc="-1" strike="noStrike">
              <a:solidFill>
                <a:srgbClr val="000000"/>
              </a:solidFill>
              <a:uFill>
                <a:solidFill>
                  <a:srgbClr val="ffffff"/>
                </a:solidFill>
              </a:uFill>
              <a:latin typeface="Arial"/>
            </a:endParaRPr>
          </a:p>
        </p:txBody>
      </p:sp>
      <p:sp>
        <p:nvSpPr>
          <p:cNvPr id="258" name="TextShape 2"/>
          <p:cNvSpPr txBox="1"/>
          <p:nvPr/>
        </p:nvSpPr>
        <p:spPr>
          <a:xfrm>
            <a:off x="533520" y="1219320"/>
            <a:ext cx="8152920" cy="4350960"/>
          </a:xfrm>
          <a:prstGeom prst="rect">
            <a:avLst/>
          </a:prstGeom>
          <a:noFill/>
          <a:ln>
            <a:noFill/>
          </a:ln>
        </p:spPr>
        <p:txBody>
          <a:bodyPr lIns="0" rIns="0" tIns="0" bIns="0"/>
          <a:p>
            <a:pPr marL="39996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How do you build a new set of materials?</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80028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Consider setting up a new session which requires both tutorial and practical elements.</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p:txBody>
      </p:sp>
      <p:sp>
        <p:nvSpPr>
          <p:cNvPr id="259" name="TextShape 3"/>
          <p:cNvSpPr txBox="1"/>
          <p:nvPr/>
        </p:nvSpPr>
        <p:spPr>
          <a:xfrm>
            <a:off x="152280" y="6375240"/>
            <a:ext cx="304560" cy="228240"/>
          </a:xfrm>
          <a:prstGeom prst="rect">
            <a:avLst/>
          </a:prstGeom>
          <a:noFill/>
          <a:ln>
            <a:noFill/>
          </a:ln>
        </p:spPr>
        <p:txBody>
          <a:bodyPr lIns="0" rIns="0" tIns="0" bIns="0"/>
          <a:p>
            <a:pPr>
              <a:lnSpc>
                <a:spcPct val="100000"/>
              </a:lnSpc>
            </a:pPr>
            <a:fld id="{3F61B15C-467C-4BF8-ACA8-1D9E1BFB525B}"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Developing materials (2)</a:t>
            </a:r>
            <a:endParaRPr b="0" lang="de-DE" sz="2400" spc="-1" strike="noStrike">
              <a:solidFill>
                <a:srgbClr val="000000"/>
              </a:solidFill>
              <a:uFill>
                <a:solidFill>
                  <a:srgbClr val="ffffff"/>
                </a:solidFill>
              </a:uFill>
              <a:latin typeface="Arial"/>
            </a:endParaRPr>
          </a:p>
        </p:txBody>
      </p:sp>
      <p:sp>
        <p:nvSpPr>
          <p:cNvPr id="261"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Do you always need to develop from new?</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Where can you find materials - for use or inspiration?</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Can materials easily be re-used?</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
        <p:nvSpPr>
          <p:cNvPr id="262" name="TextShape 3"/>
          <p:cNvSpPr txBox="1"/>
          <p:nvPr/>
        </p:nvSpPr>
        <p:spPr>
          <a:xfrm>
            <a:off x="152280" y="6375240"/>
            <a:ext cx="304560" cy="228240"/>
          </a:xfrm>
          <a:prstGeom prst="rect">
            <a:avLst/>
          </a:prstGeom>
          <a:noFill/>
          <a:ln>
            <a:noFill/>
          </a:ln>
        </p:spPr>
        <p:txBody>
          <a:bodyPr lIns="0" rIns="0" tIns="0" bIns="0"/>
          <a:p>
            <a:pPr>
              <a:lnSpc>
                <a:spcPct val="100000"/>
              </a:lnSpc>
            </a:pPr>
            <a:fld id="{EB0522F2-7ACB-4C4F-9345-5E06A0A22B41}"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Session 4: Feedback </a:t>
            </a:r>
            <a:endParaRPr b="0" lang="de-DE" sz="2400" spc="-1" strike="noStrike">
              <a:solidFill>
                <a:srgbClr val="000000"/>
              </a:solidFill>
              <a:uFill>
                <a:solidFill>
                  <a:srgbClr val="ffffff"/>
                </a:solidFill>
              </a:uFill>
              <a:latin typeface="Arial"/>
            </a:endParaRPr>
          </a:p>
        </p:txBody>
      </p:sp>
      <p:sp>
        <p:nvSpPr>
          <p:cNvPr id="264" name="TextShape 2"/>
          <p:cNvSpPr txBox="1"/>
          <p:nvPr/>
        </p:nvSpPr>
        <p:spPr>
          <a:xfrm>
            <a:off x="0" y="6375240"/>
            <a:ext cx="304560" cy="228240"/>
          </a:xfrm>
          <a:prstGeom prst="rect">
            <a:avLst/>
          </a:prstGeom>
          <a:noFill/>
          <a:ln w="9360">
            <a:noFill/>
          </a:ln>
        </p:spPr>
        <p:txBody>
          <a:bodyPr lIns="0" rIns="0" tIns="0" bIns="0"/>
          <a:p>
            <a:pPr>
              <a:lnSpc>
                <a:spcPct val="100000"/>
              </a:lnSpc>
            </a:pPr>
            <a:fld id="{E06A166D-3372-4028-936F-7231FB2666BE}"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265" name="Picture 6" descr=""/>
          <p:cNvPicPr/>
          <p:nvPr/>
        </p:nvPicPr>
        <p:blipFill>
          <a:blip r:embed="rId1"/>
          <a:stretch/>
        </p:blipFill>
        <p:spPr>
          <a:xfrm>
            <a:off x="345240" y="5301360"/>
            <a:ext cx="2066400" cy="155628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Whilst running a session - real-time feedback </a:t>
            </a:r>
            <a:endParaRPr b="0" lang="de-DE" sz="2400" spc="-1" strike="noStrike">
              <a:solidFill>
                <a:srgbClr val="000000"/>
              </a:solidFill>
              <a:uFill>
                <a:solidFill>
                  <a:srgbClr val="ffffff"/>
                </a:solidFill>
              </a:uFill>
              <a:latin typeface="Arial"/>
            </a:endParaRPr>
          </a:p>
        </p:txBody>
      </p:sp>
      <p:sp>
        <p:nvSpPr>
          <p:cNvPr id="267"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Do keep an eye on your “audience”</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Watch for signs that they don’t understand, or concentration is lapsing</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Try and be flexible – adapting your session to suit the group as you go if possible</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How can you assess where your trainees are during your session  /course?</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Practicals – can be useful to have someone at the back of the room !</a:t>
            </a:r>
            <a:endParaRPr b="0" lang="de-DE" sz="2400" spc="-1" strike="noStrike">
              <a:solidFill>
                <a:srgbClr val="000000"/>
              </a:solidFill>
              <a:uFill>
                <a:solidFill>
                  <a:srgbClr val="ffffff"/>
                </a:solidFill>
              </a:uFill>
              <a:latin typeface="Corbe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Reflective practice</a:t>
            </a:r>
            <a:endParaRPr b="0" lang="de-DE" sz="2400" spc="-1" strike="noStrike">
              <a:solidFill>
                <a:srgbClr val="000000"/>
              </a:solidFill>
              <a:uFill>
                <a:solidFill>
                  <a:srgbClr val="ffffff"/>
                </a:solidFill>
              </a:uFill>
              <a:latin typeface="Arial"/>
            </a:endParaRPr>
          </a:p>
        </p:txBody>
      </p:sp>
      <p:sp>
        <p:nvSpPr>
          <p:cNvPr id="269"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After you have completed a session:</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Think about what worked well and what you were not happy with</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Helps you when planning future sessions, whether the same or a different one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Don’t be too negative – remember groups vary (do think about the environment etc)</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Where does you feedback come from?</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Self, the room, colleagues and end of course survey</a:t>
            </a:r>
            <a:endParaRPr b="0" lang="de-DE" sz="2000" spc="-1" strike="noStrike">
              <a:solidFill>
                <a:srgbClr val="000000"/>
              </a:solidFill>
              <a:uFill>
                <a:solidFill>
                  <a:srgbClr val="ffffff"/>
                </a:solidFill>
              </a:uFill>
              <a:latin typeface="Corbel"/>
            </a:endParaRPr>
          </a:p>
        </p:txBody>
      </p:sp>
    </p:spTree>
  </p:cSld>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69">
                                            <p:txEl>
                                              <p:pRg st="37" end="99"/>
                                            </p:txEl>
                                          </p:spTgt>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269">
                                            <p:txEl>
                                              <p:pRg st="99" end="176"/>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69">
                                            <p:txEl>
                                              <p:pRg st="176" end="258"/>
                                            </p:txEl>
                                          </p:spTgt>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69">
                                            <p:txEl>
                                              <p:pRg st="258" end="293"/>
                                            </p:txEl>
                                          </p:spTgt>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269">
                                            <p:txEl>
                                              <p:pRg st="293" end="34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Post-course collection of feedback</a:t>
            </a:r>
            <a:endParaRPr b="0" lang="de-DE" sz="2400" spc="-1" strike="noStrike">
              <a:solidFill>
                <a:srgbClr val="000000"/>
              </a:solidFill>
              <a:uFill>
                <a:solidFill>
                  <a:srgbClr val="ffffff"/>
                </a:solidFill>
              </a:uFill>
              <a:latin typeface="Arial"/>
            </a:endParaRPr>
          </a:p>
        </p:txBody>
      </p:sp>
      <p:sp>
        <p:nvSpPr>
          <p:cNvPr id="271"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Feedback from trainees can be very useful</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Keep surveys short</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Think about your reasons for collecting the information and what you need to collect</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Mixture of closed and open questions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Think about who will have access to the results – do you need to moderate?</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should always review your feedback along with your own reflections</a:t>
            </a:r>
            <a:endParaRPr b="0" lang="de-DE" sz="2400" spc="-1" strike="noStrike">
              <a:solidFill>
                <a:srgbClr val="000000"/>
              </a:solidFill>
              <a:uFill>
                <a:solidFill>
                  <a:srgbClr val="ffffff"/>
                </a:solidFill>
              </a:uFill>
              <a:latin typeface="Corbel"/>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End</a:t>
            </a:r>
            <a:endParaRPr b="0" lang="de-DE" sz="2400" spc="-1" strike="noStrike">
              <a:solidFill>
                <a:srgbClr val="000000"/>
              </a:solidFill>
              <a:uFill>
                <a:solidFill>
                  <a:srgbClr val="ffffff"/>
                </a:solidFill>
              </a:uFill>
              <a:latin typeface="Arial"/>
            </a:endParaRPr>
          </a:p>
        </p:txBody>
      </p:sp>
      <p:sp>
        <p:nvSpPr>
          <p:cNvPr id="273" name="TextShape 2"/>
          <p:cNvSpPr txBox="1"/>
          <p:nvPr/>
        </p:nvSpPr>
        <p:spPr>
          <a:xfrm>
            <a:off x="0" y="6375240"/>
            <a:ext cx="304560" cy="228240"/>
          </a:xfrm>
          <a:prstGeom prst="rect">
            <a:avLst/>
          </a:prstGeom>
          <a:noFill/>
          <a:ln w="9360">
            <a:noFill/>
          </a:ln>
        </p:spPr>
        <p:txBody>
          <a:bodyPr lIns="0" rIns="0" tIns="0" bIns="0"/>
          <a:p>
            <a:pPr>
              <a:lnSpc>
                <a:spcPct val="100000"/>
              </a:lnSpc>
            </a:pPr>
            <a:fld id="{F800407A-9D82-4E8E-925E-7ED0E2DD493E}"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274" name="Picture 6" descr=""/>
          <p:cNvPicPr/>
          <p:nvPr/>
        </p:nvPicPr>
        <p:blipFill>
          <a:blip r:embed="rId1"/>
          <a:stretch/>
        </p:blipFill>
        <p:spPr>
          <a:xfrm>
            <a:off x="345240" y="5301360"/>
            <a:ext cx="2066400" cy="1556280"/>
          </a:xfrm>
          <a:prstGeom prst="rect">
            <a:avLst/>
          </a:prstGeom>
          <a:ln>
            <a:noFill/>
          </a:ln>
        </p:spPr>
      </p:pic>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Preparation for tomorrow</a:t>
            </a:r>
            <a:endParaRPr b="0" lang="de-DE" sz="2400" spc="-1" strike="noStrike">
              <a:solidFill>
                <a:srgbClr val="000000"/>
              </a:solidFill>
              <a:uFill>
                <a:solidFill>
                  <a:srgbClr val="ffffff"/>
                </a:solidFill>
              </a:uFill>
              <a:latin typeface="Arial"/>
            </a:endParaRPr>
          </a:p>
        </p:txBody>
      </p:sp>
      <p:sp>
        <p:nvSpPr>
          <p:cNvPr id="27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Prepare a three minute presentation on a topic of your choice</a:t>
            </a:r>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Aim for the presentation and one learning outcome (this should be one of the first things you tell us).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You can present in any format you wish.</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Be prepared to deliver this to a small group and to the whole group.</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Be prepared to both give and receive feedback and act upon it.</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
        <p:nvSpPr>
          <p:cNvPr id="277" name="TextShape 3"/>
          <p:cNvSpPr txBox="1"/>
          <p:nvPr/>
        </p:nvSpPr>
        <p:spPr>
          <a:xfrm>
            <a:off x="152280" y="6375240"/>
            <a:ext cx="304560" cy="228240"/>
          </a:xfrm>
          <a:prstGeom prst="rect">
            <a:avLst/>
          </a:prstGeom>
          <a:noFill/>
          <a:ln>
            <a:noFill/>
          </a:ln>
        </p:spPr>
        <p:txBody>
          <a:bodyPr lIns="0" rIns="0" tIns="0" bIns="0"/>
          <a:p>
            <a:pPr>
              <a:lnSpc>
                <a:spcPct val="100000"/>
              </a:lnSpc>
            </a:pPr>
            <a:fld id="{A256E3C4-1756-4305-BC0B-5B226C1F795A}"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Overview - Principles of good training </a:t>
            </a:r>
            <a:endParaRPr b="0" lang="de-DE" sz="2400" spc="-1" strike="noStrike">
              <a:solidFill>
                <a:srgbClr val="000000"/>
              </a:solidFill>
              <a:uFill>
                <a:solidFill>
                  <a:srgbClr val="ffffff"/>
                </a:solidFill>
              </a:uFill>
              <a:latin typeface="Arial"/>
            </a:endParaRPr>
          </a:p>
        </p:txBody>
      </p:sp>
      <p:sp>
        <p:nvSpPr>
          <p:cNvPr id="174" name="TextShape 2"/>
          <p:cNvSpPr txBox="1"/>
          <p:nvPr/>
        </p:nvSpPr>
        <p:spPr>
          <a:xfrm>
            <a:off x="533520" y="976680"/>
            <a:ext cx="8152920" cy="4350960"/>
          </a:xfrm>
          <a:prstGeom prst="rect">
            <a:avLst/>
          </a:prstGeom>
          <a:noFill/>
          <a:ln>
            <a:noFill/>
          </a:ln>
        </p:spPr>
        <p:txBody>
          <a:bodyPr lIns="0" rIns="0" tIns="0" bIns="0"/>
          <a:p>
            <a:endParaRPr b="0" lang="de-DE" sz="24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What makes good and bad training?</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What makes a good trainer? </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How do people learn?</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What methods work well for learning?</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Designing a training session - learning aims and objectives.</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Developing training materials (and finding them!)</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Feedback / assessment  - how to get it, what to do with it</a:t>
            </a:r>
            <a:endParaRPr b="0" lang="de-DE" sz="2000" spc="-1" strike="noStrike">
              <a:solidFill>
                <a:srgbClr val="000000"/>
              </a:solidFill>
              <a:uFill>
                <a:solidFill>
                  <a:srgbClr val="ffffff"/>
                </a:solidFill>
              </a:uFill>
              <a:latin typeface="Corbel"/>
            </a:endParaRPr>
          </a:p>
          <a:p>
            <a:pPr lvl="1" marL="735120" indent="-456840">
              <a:lnSpc>
                <a:spcPct val="100000"/>
              </a:lnSpc>
              <a:buClr>
                <a:srgbClr val="004080"/>
              </a:buClr>
              <a:buFont typeface="Arial"/>
              <a:buAutoNum type="arabicPeriod"/>
            </a:pPr>
            <a:r>
              <a:rPr b="0" lang="de-DE" sz="2000" spc="-1" strike="noStrike">
                <a:solidFill>
                  <a:srgbClr val="000000"/>
                </a:solidFill>
                <a:uFill>
                  <a:solidFill>
                    <a:srgbClr val="ffffff"/>
                  </a:solidFill>
                </a:uFill>
                <a:latin typeface="Corbel"/>
                <a:ea typeface="Geneva"/>
              </a:rPr>
              <a:t>Discussion</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Putting the principles into practice</a:t>
            </a:r>
            <a:endParaRPr b="0" lang="de-DE" sz="2400" spc="-1" strike="noStrike">
              <a:solidFill>
                <a:srgbClr val="000000"/>
              </a:solidFill>
              <a:uFill>
                <a:solidFill>
                  <a:srgbClr val="ffffff"/>
                </a:solidFill>
              </a:uFill>
              <a:latin typeface="Arial"/>
            </a:endParaRPr>
          </a:p>
        </p:txBody>
      </p:sp>
      <p:sp>
        <p:nvSpPr>
          <p:cNvPr id="279" name="TextShape 2"/>
          <p:cNvSpPr txBox="1"/>
          <p:nvPr/>
        </p:nvSpPr>
        <p:spPr>
          <a:xfrm>
            <a:off x="0" y="6375240"/>
            <a:ext cx="304560" cy="228240"/>
          </a:xfrm>
          <a:prstGeom prst="rect">
            <a:avLst/>
          </a:prstGeom>
          <a:noFill/>
          <a:ln w="9360">
            <a:noFill/>
          </a:ln>
        </p:spPr>
        <p:txBody>
          <a:bodyPr lIns="0" rIns="0" tIns="0" bIns="0"/>
          <a:p>
            <a:pPr>
              <a:lnSpc>
                <a:spcPct val="100000"/>
              </a:lnSpc>
            </a:pPr>
            <a:fld id="{C38CCE25-ACB9-4AF9-8490-2327BE1DFCED}"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280" name="Picture 6" descr=""/>
          <p:cNvPicPr/>
          <p:nvPr/>
        </p:nvPicPr>
        <p:blipFill>
          <a:blip r:embed="rId1"/>
          <a:stretch/>
        </p:blipFill>
        <p:spPr>
          <a:xfrm>
            <a:off x="345240" y="5301360"/>
            <a:ext cx="2066400" cy="155628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Your challenges today</a:t>
            </a:r>
            <a:endParaRPr b="0" lang="de-DE" sz="2400" spc="-1" strike="noStrike">
              <a:solidFill>
                <a:srgbClr val="000000"/>
              </a:solidFill>
              <a:uFill>
                <a:solidFill>
                  <a:srgbClr val="ffffff"/>
                </a:solidFill>
              </a:uFill>
              <a:latin typeface="Arial"/>
            </a:endParaRPr>
          </a:p>
        </p:txBody>
      </p:sp>
      <p:sp>
        <p:nvSpPr>
          <p:cNvPr id="282" name="TextShape 2"/>
          <p:cNvSpPr txBox="1"/>
          <p:nvPr/>
        </p:nvSpPr>
        <p:spPr>
          <a:xfrm>
            <a:off x="533520" y="1219320"/>
            <a:ext cx="8152920" cy="4350960"/>
          </a:xfrm>
          <a:prstGeom prst="rect">
            <a:avLst/>
          </a:prstGeom>
          <a:noFill/>
          <a:ln>
            <a:noFill/>
          </a:ln>
        </p:spPr>
        <p:txBody>
          <a:bodyPr lIns="0" rIns="0" tIns="0" bIns="0"/>
          <a:p>
            <a:pPr marL="457200" indent="-456840">
              <a:lnSpc>
                <a:spcPct val="100000"/>
              </a:lnSpc>
              <a:buClr>
                <a:srgbClr val="004080"/>
              </a:buClr>
              <a:buFont typeface="Arial"/>
              <a:buAutoNum type="arabicPeriod"/>
            </a:pPr>
            <a:r>
              <a:rPr b="0" lang="de-DE" sz="2400" spc="-1" strike="noStrike">
                <a:solidFill>
                  <a:srgbClr val="000000"/>
                </a:solidFill>
                <a:uFill>
                  <a:solidFill>
                    <a:srgbClr val="ffffff"/>
                  </a:solidFill>
                </a:uFill>
                <a:latin typeface="Corbel"/>
                <a:ea typeface="ＭＳ Ｐゴシック"/>
              </a:rPr>
              <a:t>Deliver a short session and act on feedback provided.</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457200" indent="-456840">
              <a:lnSpc>
                <a:spcPct val="100000"/>
              </a:lnSpc>
              <a:buClr>
                <a:srgbClr val="004080"/>
              </a:buClr>
              <a:buFont typeface="Arial"/>
              <a:buAutoNum type="arabicPeriod"/>
            </a:pPr>
            <a:r>
              <a:rPr b="0" lang="de-DE" sz="2400" spc="-1" strike="noStrike">
                <a:solidFill>
                  <a:srgbClr val="000000"/>
                </a:solidFill>
                <a:uFill>
                  <a:solidFill>
                    <a:srgbClr val="ffffff"/>
                  </a:solidFill>
                </a:uFill>
                <a:latin typeface="Corbel"/>
                <a:ea typeface="ＭＳ Ｐゴシック"/>
              </a:rPr>
              <a:t>Expand a session idea up to a longer session</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457200" indent="-456840">
              <a:lnSpc>
                <a:spcPct val="100000"/>
              </a:lnSpc>
              <a:buClr>
                <a:srgbClr val="004080"/>
              </a:buClr>
              <a:buFont typeface="Arial"/>
              <a:buAutoNum type="arabicPeriod"/>
            </a:pPr>
            <a:r>
              <a:rPr b="0" lang="de-DE" sz="2400" spc="-1" strike="noStrike">
                <a:solidFill>
                  <a:srgbClr val="000000"/>
                </a:solidFill>
                <a:uFill>
                  <a:solidFill>
                    <a:srgbClr val="ffffff"/>
                  </a:solidFill>
                </a:uFill>
                <a:latin typeface="Corbel"/>
                <a:ea typeface="ＭＳ Ｐゴシック"/>
              </a:rPr>
              <a:t>Consider the practical aspects of running this session - design a trainer checklist </a:t>
            </a:r>
            <a:endParaRPr b="0" lang="de-DE" sz="2400" spc="-1" strike="noStrike">
              <a:solidFill>
                <a:srgbClr val="000000"/>
              </a:solidFill>
              <a:uFill>
                <a:solidFill>
                  <a:srgbClr val="ffffff"/>
                </a:solidFill>
              </a:uFill>
              <a:latin typeface="Corbel"/>
            </a:endParaRPr>
          </a:p>
        </p:txBody>
      </p:sp>
      <p:sp>
        <p:nvSpPr>
          <p:cNvPr id="283" name="TextShape 3"/>
          <p:cNvSpPr txBox="1"/>
          <p:nvPr/>
        </p:nvSpPr>
        <p:spPr>
          <a:xfrm>
            <a:off x="152280" y="6375240"/>
            <a:ext cx="304560" cy="228240"/>
          </a:xfrm>
          <a:prstGeom prst="rect">
            <a:avLst/>
          </a:prstGeom>
          <a:noFill/>
          <a:ln>
            <a:noFill/>
          </a:ln>
        </p:spPr>
        <p:txBody>
          <a:bodyPr lIns="0" rIns="0" tIns="0" bIns="0"/>
          <a:p>
            <a:pPr>
              <a:lnSpc>
                <a:spcPct val="100000"/>
              </a:lnSpc>
            </a:pPr>
            <a:fld id="{6892429F-DA37-415D-B3BA-8974FF1EFCFD}"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Challenge 1</a:t>
            </a:r>
            <a:endParaRPr b="0" lang="de-DE" sz="2400" spc="-1" strike="noStrike">
              <a:solidFill>
                <a:srgbClr val="000000"/>
              </a:solidFill>
              <a:uFill>
                <a:solidFill>
                  <a:srgbClr val="ffffff"/>
                </a:solidFill>
              </a:uFill>
              <a:latin typeface="Arial"/>
            </a:endParaRPr>
          </a:p>
        </p:txBody>
      </p:sp>
      <p:sp>
        <p:nvSpPr>
          <p:cNvPr id="285"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will be split into groups of 3</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Make sure your group has a laptop and a phone which can record video</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need to each deliver your 3 minute session to the others</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One person delivers the session</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One person records on the phone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One person notes down comments real-time</a:t>
            </a:r>
            <a:endParaRPr b="0" lang="de-DE" sz="20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then provide feedback to each individual, and give your own comment on your delivery</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then have time to revise your session, before delivering to the whole group.</a:t>
            </a:r>
            <a:endParaRPr b="0" lang="de-DE" sz="2400" spc="-1" strike="noStrike">
              <a:solidFill>
                <a:srgbClr val="000000"/>
              </a:solidFill>
              <a:uFill>
                <a:solidFill>
                  <a:srgbClr val="ffffff"/>
                </a:solidFill>
              </a:uFill>
              <a:latin typeface="Corbel"/>
            </a:endParaRPr>
          </a:p>
        </p:txBody>
      </p:sp>
      <p:sp>
        <p:nvSpPr>
          <p:cNvPr id="286" name="TextShape 3"/>
          <p:cNvSpPr txBox="1"/>
          <p:nvPr/>
        </p:nvSpPr>
        <p:spPr>
          <a:xfrm>
            <a:off x="152280" y="6375240"/>
            <a:ext cx="304560" cy="228240"/>
          </a:xfrm>
          <a:prstGeom prst="rect">
            <a:avLst/>
          </a:prstGeom>
          <a:noFill/>
          <a:ln>
            <a:noFill/>
          </a:ln>
        </p:spPr>
        <p:txBody>
          <a:bodyPr lIns="0" rIns="0" tIns="0" bIns="0"/>
          <a:p>
            <a:pPr>
              <a:lnSpc>
                <a:spcPct val="100000"/>
              </a:lnSpc>
            </a:pPr>
            <a:fld id="{FB5DA1D9-B349-49A7-A8DD-16D975F354AD}"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Challenge 2</a:t>
            </a:r>
            <a:endParaRPr b="0" lang="de-DE" sz="2400" spc="-1" strike="noStrike">
              <a:solidFill>
                <a:srgbClr val="000000"/>
              </a:solidFill>
              <a:uFill>
                <a:solidFill>
                  <a:srgbClr val="ffffff"/>
                </a:solidFill>
              </a:uFill>
              <a:latin typeface="Arial"/>
            </a:endParaRPr>
          </a:p>
        </p:txBody>
      </p:sp>
      <p:sp>
        <p:nvSpPr>
          <p:cNvPr id="288"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In your group…</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Take one session idea and expand to a “real” training session</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 </a:t>
            </a:r>
            <a:r>
              <a:rPr b="0" lang="de-DE" sz="2400" spc="-1" strike="noStrike">
                <a:solidFill>
                  <a:srgbClr val="000000"/>
                </a:solidFill>
                <a:uFill>
                  <a:solidFill>
                    <a:srgbClr val="ffffff"/>
                  </a:solidFill>
                </a:uFill>
                <a:latin typeface="Corbel"/>
                <a:ea typeface="ＭＳ Ｐゴシック"/>
              </a:rPr>
              <a:t>You will need to:</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Identify target audience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Session structure (include indicative content, length, breakdown and timings)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Learning objectives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Learning activities  </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Suggest how you will assess trainee progress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Tell us anything else you think we need to know….</a:t>
            </a:r>
            <a:endParaRPr b="0" lang="de-DE" sz="20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Deliver a 5 minute presentation on your session - sell it to us!</a:t>
            </a:r>
            <a:endParaRPr b="0" lang="de-DE" sz="2400" spc="-1" strike="noStrike">
              <a:solidFill>
                <a:srgbClr val="000000"/>
              </a:solidFill>
              <a:uFill>
                <a:solidFill>
                  <a:srgbClr val="ffffff"/>
                </a:solidFill>
              </a:uFill>
              <a:latin typeface="Corbel"/>
            </a:endParaRPr>
          </a:p>
        </p:txBody>
      </p:sp>
      <p:sp>
        <p:nvSpPr>
          <p:cNvPr id="289" name="TextShape 3"/>
          <p:cNvSpPr txBox="1"/>
          <p:nvPr/>
        </p:nvSpPr>
        <p:spPr>
          <a:xfrm>
            <a:off x="152280" y="6375240"/>
            <a:ext cx="304560" cy="228240"/>
          </a:xfrm>
          <a:prstGeom prst="rect">
            <a:avLst/>
          </a:prstGeom>
          <a:noFill/>
          <a:ln>
            <a:noFill/>
          </a:ln>
        </p:spPr>
        <p:txBody>
          <a:bodyPr lIns="0" rIns="0" tIns="0" bIns="0"/>
          <a:p>
            <a:pPr>
              <a:lnSpc>
                <a:spcPct val="100000"/>
              </a:lnSpc>
            </a:pPr>
            <a:fld id="{C20D5428-EAD8-47F8-AEB5-7DE82928BCDB}"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Challenge 3</a:t>
            </a:r>
            <a:endParaRPr b="0" lang="de-DE" sz="2400" spc="-1" strike="noStrike">
              <a:solidFill>
                <a:srgbClr val="000000"/>
              </a:solidFill>
              <a:uFill>
                <a:solidFill>
                  <a:srgbClr val="ffffff"/>
                </a:solidFill>
              </a:uFill>
              <a:latin typeface="Arial"/>
            </a:endParaRPr>
          </a:p>
        </p:txBody>
      </p:sp>
      <p:sp>
        <p:nvSpPr>
          <p:cNvPr id="291"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Based on your session design, write a trainer checklist listing all requirements / considerations to run this session</a:t>
            </a:r>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resources do you need?</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environment do you want to teach in?</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What support / help do you need onsite?</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Write individual elements on post-its - we’ll then post up together and discuss.</a:t>
            </a:r>
            <a:endParaRPr b="0" lang="de-DE" sz="2400" spc="-1" strike="noStrike">
              <a:solidFill>
                <a:srgbClr val="000000"/>
              </a:solidFill>
              <a:uFill>
                <a:solidFill>
                  <a:srgbClr val="ffffff"/>
                </a:solidFill>
              </a:uFill>
              <a:latin typeface="Corbel"/>
            </a:endParaRPr>
          </a:p>
        </p:txBody>
      </p:sp>
      <p:sp>
        <p:nvSpPr>
          <p:cNvPr id="292" name="TextShape 3"/>
          <p:cNvSpPr txBox="1"/>
          <p:nvPr/>
        </p:nvSpPr>
        <p:spPr>
          <a:xfrm>
            <a:off x="152280" y="6375240"/>
            <a:ext cx="304560" cy="228240"/>
          </a:xfrm>
          <a:prstGeom prst="rect">
            <a:avLst/>
          </a:prstGeom>
          <a:noFill/>
          <a:ln>
            <a:noFill/>
          </a:ln>
        </p:spPr>
        <p:txBody>
          <a:bodyPr lIns="0" rIns="0" tIns="0" bIns="0"/>
          <a:p>
            <a:pPr>
              <a:lnSpc>
                <a:spcPct val="100000"/>
              </a:lnSpc>
            </a:pPr>
            <a:fld id="{BD4BF066-3484-474F-B779-B424294343D4}"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685800" y="278100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Final discussion</a:t>
            </a:r>
            <a:endParaRPr b="0" lang="de-DE" sz="2400" spc="-1" strike="noStrike">
              <a:solidFill>
                <a:srgbClr val="000000"/>
              </a:solidFill>
              <a:uFill>
                <a:solidFill>
                  <a:srgbClr val="ffffff"/>
                </a:solidFill>
              </a:uFill>
              <a:latin typeface="Arial"/>
            </a:endParaRPr>
          </a:p>
        </p:txBody>
      </p:sp>
      <p:sp>
        <p:nvSpPr>
          <p:cNvPr id="294" name="TextShape 2"/>
          <p:cNvSpPr txBox="1"/>
          <p:nvPr/>
        </p:nvSpPr>
        <p:spPr>
          <a:xfrm>
            <a:off x="0" y="6375240"/>
            <a:ext cx="304560" cy="228240"/>
          </a:xfrm>
          <a:prstGeom prst="rect">
            <a:avLst/>
          </a:prstGeom>
          <a:noFill/>
          <a:ln w="9360">
            <a:noFill/>
          </a:ln>
        </p:spPr>
        <p:txBody>
          <a:bodyPr lIns="0" rIns="0" tIns="0" bIns="0"/>
          <a:p>
            <a:pPr>
              <a:lnSpc>
                <a:spcPct val="100000"/>
              </a:lnSpc>
            </a:pPr>
            <a:fld id="{4EDD09B9-C577-4EEA-BFB5-3545AF4CEE9B}"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pic>
        <p:nvPicPr>
          <p:cNvPr id="295" name="Picture 6" descr=""/>
          <p:cNvPicPr/>
          <p:nvPr/>
        </p:nvPicPr>
        <p:blipFill>
          <a:blip r:embed="rId1"/>
          <a:stretch/>
        </p:blipFill>
        <p:spPr>
          <a:xfrm>
            <a:off x="345240" y="5301360"/>
            <a:ext cx="2066400" cy="155628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Two questions…</a:t>
            </a:r>
            <a:endParaRPr b="0" lang="de-DE" sz="2400" spc="-1" strike="noStrike">
              <a:solidFill>
                <a:srgbClr val="000000"/>
              </a:solidFill>
              <a:uFill>
                <a:solidFill>
                  <a:srgbClr val="ffffff"/>
                </a:solidFill>
              </a:uFill>
              <a:latin typeface="Arial"/>
            </a:endParaRPr>
          </a:p>
        </p:txBody>
      </p:sp>
      <p:sp>
        <p:nvSpPr>
          <p:cNvPr id="297"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Have your initial expectations been met?</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one thing have you learned that you were not expecting?</a:t>
            </a:r>
            <a:endParaRPr b="0" lang="de-DE" sz="2400" spc="-1" strike="noStrike">
              <a:solidFill>
                <a:srgbClr val="000000"/>
              </a:solidFill>
              <a:uFill>
                <a:solidFill>
                  <a:srgbClr val="ffffff"/>
                </a:solidFill>
              </a:uFill>
              <a:latin typeface="Corbel"/>
            </a:endParaRPr>
          </a:p>
        </p:txBody>
      </p:sp>
      <p:sp>
        <p:nvSpPr>
          <p:cNvPr id="298" name="TextShape 3"/>
          <p:cNvSpPr txBox="1"/>
          <p:nvPr/>
        </p:nvSpPr>
        <p:spPr>
          <a:xfrm>
            <a:off x="152280" y="6375240"/>
            <a:ext cx="304560" cy="228240"/>
          </a:xfrm>
          <a:prstGeom prst="rect">
            <a:avLst/>
          </a:prstGeom>
          <a:noFill/>
          <a:ln>
            <a:noFill/>
          </a:ln>
        </p:spPr>
        <p:txBody>
          <a:bodyPr lIns="0" rIns="0" tIns="0" bIns="0"/>
          <a:p>
            <a:pPr>
              <a:lnSpc>
                <a:spcPct val="100000"/>
              </a:lnSpc>
            </a:pPr>
            <a:fld id="{EEA54819-6331-4C22-8398-FFA8FED0EEB5}"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533520" y="304920"/>
            <a:ext cx="8152920" cy="761760"/>
          </a:xfrm>
          <a:prstGeom prst="rect">
            <a:avLst/>
          </a:prstGeom>
          <a:noFill/>
          <a:ln>
            <a:noFill/>
          </a:ln>
        </p:spPr>
        <p:txBody>
          <a:bodyPr lIns="0" rIns="0" tIns="0" bIns="0"/>
          <a:p>
            <a:endParaRPr b="0" lang="de-DE" sz="2400" spc="-1" strike="noStrike">
              <a:solidFill>
                <a:srgbClr val="000000"/>
              </a:solidFill>
              <a:uFill>
                <a:solidFill>
                  <a:srgbClr val="ffffff"/>
                </a:solidFill>
              </a:uFill>
              <a:latin typeface="Arial"/>
            </a:endParaRPr>
          </a:p>
        </p:txBody>
      </p:sp>
      <p:sp>
        <p:nvSpPr>
          <p:cNvPr id="300" name="TextShape 2"/>
          <p:cNvSpPr txBox="1"/>
          <p:nvPr/>
        </p:nvSpPr>
        <p:spPr>
          <a:xfrm>
            <a:off x="152280" y="6375240"/>
            <a:ext cx="304560" cy="228240"/>
          </a:xfrm>
          <a:prstGeom prst="rect">
            <a:avLst/>
          </a:prstGeom>
          <a:noFill/>
          <a:ln>
            <a:noFill/>
          </a:ln>
        </p:spPr>
        <p:txBody>
          <a:bodyPr lIns="0" rIns="0" tIns="0" bIns="0"/>
          <a:p>
            <a:pPr>
              <a:lnSpc>
                <a:spcPct val="100000"/>
              </a:lnSpc>
            </a:pPr>
            <a:fld id="{4C5EB84D-38FE-478D-8FB0-63D9E54D7912}" type="slidenum">
              <a:rPr b="0" lang="en-US" sz="900" spc="-1" strike="noStrike">
                <a:solidFill>
                  <a:srgbClr val="ffffff"/>
                </a:solidFill>
                <a:uFill>
                  <a:solidFill>
                    <a:srgbClr val="ffffff"/>
                  </a:solidFill>
                </a:uFill>
                <a:latin typeface="Corbel"/>
                <a:ea typeface="ＭＳ Ｐゴシック"/>
              </a:rPr>
              <a:t>1</a:t>
            </a:fld>
            <a:endParaRPr b="0" lang="en-US" sz="900" spc="-1" strike="noStrike">
              <a:solidFill>
                <a:srgbClr val="000000"/>
              </a:solidFill>
              <a:uFill>
                <a:solidFill>
                  <a:srgbClr val="ffffff"/>
                </a:solidFill>
              </a:uFill>
              <a:latin typeface="Times New Roman"/>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Limitations / issues for Bioinformatics training</a:t>
            </a:r>
            <a:endParaRPr b="0" lang="de-DE" sz="2400" spc="-1" strike="noStrike">
              <a:solidFill>
                <a:srgbClr val="000000"/>
              </a:solidFill>
              <a:uFill>
                <a:solidFill>
                  <a:srgbClr val="ffffff"/>
                </a:solidFill>
              </a:uFill>
              <a:latin typeface="Arial"/>
            </a:endParaRPr>
          </a:p>
        </p:txBody>
      </p:sp>
      <p:sp>
        <p:nvSpPr>
          <p:cNvPr id="302"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Fast changing subject, tools change quickly</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Difficult to use a traditional training approach “click here”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Need to provide understanding of how tools work, and general idea of what is happening, so if a tool changes, trainees can still use it</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Example datasets and appropriate exercises</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Either difficult to get datasets, or need to use cut down sets, so not quite so true to life – teaching concepts, not full practical “how to”</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Planning the course</a:t>
            </a:r>
            <a:endParaRPr b="0" lang="de-DE" sz="2400" spc="-1" strike="noStrike">
              <a:solidFill>
                <a:srgbClr val="000000"/>
              </a:solidFill>
              <a:uFill>
                <a:solidFill>
                  <a:srgbClr val="ffffff"/>
                </a:solidFill>
              </a:uFill>
              <a:latin typeface="Arial"/>
            </a:endParaRPr>
          </a:p>
        </p:txBody>
      </p:sp>
      <p:sp>
        <p:nvSpPr>
          <p:cNvPr id="304"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Scientific and “social” elements</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Scientific – in what order will you deliver the various elements of the course content</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Social – coffee and lunch breaks, opportunities for networking</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How long do you have to deliver the course ?</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How long should your day be ?</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Theory vs practice</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Even in a very practical course, theoretical explanation session are helpful for scene setting</a:t>
            </a:r>
            <a:endParaRPr b="0" lang="de-DE" sz="2000" spc="-1" strike="noStrike">
              <a:solidFill>
                <a:srgbClr val="000000"/>
              </a:solidFill>
              <a:uFill>
                <a:solidFill>
                  <a:srgbClr val="ffffff"/>
                </a:solidFill>
              </a:uFill>
              <a:latin typeface="Corbe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About you….</a:t>
            </a:r>
            <a:endParaRPr b="0" lang="de-DE" sz="2400" spc="-1" strike="noStrike">
              <a:solidFill>
                <a:srgbClr val="000000"/>
              </a:solidFill>
              <a:uFill>
                <a:solidFill>
                  <a:srgbClr val="ffffff"/>
                </a:solidFill>
              </a:uFill>
              <a:latin typeface="Arial"/>
            </a:endParaRPr>
          </a:p>
        </p:txBody>
      </p:sp>
      <p:sp>
        <p:nvSpPr>
          <p:cNvPr id="176" name="TextShape 2"/>
          <p:cNvSpPr txBox="1"/>
          <p:nvPr/>
        </p:nvSpPr>
        <p:spPr>
          <a:xfrm>
            <a:off x="533520" y="1219320"/>
            <a:ext cx="8152920" cy="4350960"/>
          </a:xfrm>
          <a:prstGeom prst="rect">
            <a:avLst/>
          </a:prstGeom>
          <a:noFill/>
          <a:ln>
            <a:noFill/>
          </a:ln>
        </p:spPr>
        <p:txBody>
          <a:bodyPr lIns="0" rIns="0" tIns="0" bIns="0"/>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is your prior experience of delivering teaching and/or training?</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are your expectations for this workshop?</a:t>
            </a:r>
            <a:endParaRPr b="0" lang="de-DE" sz="2400" spc="-1" strike="noStrike">
              <a:solidFill>
                <a:srgbClr val="000000"/>
              </a:solidFill>
              <a:uFill>
                <a:solidFill>
                  <a:srgbClr val="ffffff"/>
                </a:solidFill>
              </a:uFill>
              <a:latin typeface="Corbe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Commonly used sessions</a:t>
            </a:r>
            <a:endParaRPr b="0" lang="de-DE" sz="2400" spc="-1" strike="noStrike">
              <a:solidFill>
                <a:srgbClr val="000000"/>
              </a:solidFill>
              <a:uFill>
                <a:solidFill>
                  <a:srgbClr val="ffffff"/>
                </a:solidFill>
              </a:uFill>
              <a:latin typeface="Arial"/>
            </a:endParaRPr>
          </a:p>
        </p:txBody>
      </p:sp>
      <p:sp>
        <p:nvSpPr>
          <p:cNvPr id="30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Course welcome and introduction</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Welcome your trainees, give any H+S details etc</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Intro to course, aims and expectations</a:t>
            </a:r>
            <a:endParaRPr b="0" lang="de-DE" sz="20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Start of day </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Brief intro of what is to come, can check everyone is in, all happy </a:t>
            </a:r>
            <a:endParaRPr b="0" lang="de-DE" sz="20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End of day</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Quick recap, again check everyone is ok, good time for discussion</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Final wrap-up session and feedback collection</a:t>
            </a:r>
            <a:endParaRPr b="0" lang="de-DE" sz="2400" spc="-1" strike="noStrike">
              <a:solidFill>
                <a:srgbClr val="000000"/>
              </a:solidFill>
              <a:uFill>
                <a:solidFill>
                  <a:srgbClr val="ffffff"/>
                </a:solidFill>
              </a:uFill>
              <a:latin typeface="Corbel"/>
            </a:endParaRPr>
          </a:p>
        </p:txBody>
      </p:sp>
    </p:spTree>
  </p:cSld>
  <p:timing>
    <p:tnLst>
      <p:par>
        <p:cTn id="127" dur="indefinite" restart="never" nodeType="tmRoot">
          <p:childTnLst>
            <p:seq>
              <p:cTn id="128" dur="indefinite" nodeType="mainSeq">
                <p:childTnLst>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306">
                                            <p:txEl>
                                              <p:pRg st="0" end="32"/>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306">
                                            <p:txEl>
                                              <p:pRg st="32" end="80"/>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306">
                                            <p:txEl>
                                              <p:pRg st="80" end="119"/>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306">
                                            <p:txEl>
                                              <p:pRg st="120" end="134"/>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306">
                                            <p:txEl>
                                              <p:pRg st="134" end="203"/>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306">
                                            <p:txEl>
                                              <p:pRg st="203" end="214"/>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306">
                                            <p:txEl>
                                              <p:pRg st="214" end="280"/>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306">
                                            <p:txEl>
                                              <p:pRg st="281" end="32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Lecture – style sessions</a:t>
            </a:r>
            <a:endParaRPr b="0" lang="de-DE" sz="2400" spc="-1" strike="noStrike">
              <a:solidFill>
                <a:srgbClr val="000000"/>
              </a:solidFill>
              <a:uFill>
                <a:solidFill>
                  <a:srgbClr val="ffffff"/>
                </a:solidFill>
              </a:uFill>
              <a:latin typeface="Arial"/>
            </a:endParaRPr>
          </a:p>
        </p:txBody>
      </p:sp>
      <p:sp>
        <p:nvSpPr>
          <p:cNvPr id="308"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Death by powerpoint is common !</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Try to make slides more interesting if possible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Don’t necessarily put everything on the slide you are going to say – avoids you reading off your slides!</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Don’t overfill your slides and use at least a 20 point font</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Build time in for questions, discussions…..</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Practical sessions</a:t>
            </a:r>
            <a:endParaRPr b="0" lang="de-DE" sz="2400" spc="-1" strike="noStrike">
              <a:solidFill>
                <a:srgbClr val="000000"/>
              </a:solidFill>
              <a:uFill>
                <a:solidFill>
                  <a:srgbClr val="ffffff"/>
                </a:solidFill>
              </a:uFill>
              <a:latin typeface="Arial"/>
            </a:endParaRPr>
          </a:p>
        </p:txBody>
      </p:sp>
      <p:sp>
        <p:nvSpPr>
          <p:cNvPr id="310"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Practical handbooks important – guided exercises to follow</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Can start with a demonstration, then into the guided exercise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Remember not everyone will necessarily go at the same pace</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Extra time in programme for people to finish if they wish– eg lunchtimes</a:t>
            </a:r>
            <a:endParaRPr b="0" lang="de-DE" sz="20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Have some extra exercises eg problems to solve, for those who finish </a:t>
            </a:r>
            <a:endParaRPr b="0" lang="de-DE" sz="20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Can be difficult deciding how much time to give</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Having extra demonstrators in the room to answer queries is very helpful</a:t>
            </a:r>
            <a:endParaRPr b="0" lang="de-DE" sz="2400" spc="-1" strike="noStrike">
              <a:solidFill>
                <a:srgbClr val="000000"/>
              </a:solidFill>
              <a:uFill>
                <a:solidFill>
                  <a:srgbClr val="ffffff"/>
                </a:solidFill>
              </a:uFill>
              <a:latin typeface="Corbe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Group problem solving</a:t>
            </a:r>
            <a:endParaRPr b="0" lang="de-DE" sz="2400" spc="-1" strike="noStrike">
              <a:solidFill>
                <a:srgbClr val="000000"/>
              </a:solidFill>
              <a:uFill>
                <a:solidFill>
                  <a:srgbClr val="ffffff"/>
                </a:solidFill>
              </a:uFill>
              <a:latin typeface="Arial"/>
            </a:endParaRPr>
          </a:p>
        </p:txBody>
      </p:sp>
      <p:sp>
        <p:nvSpPr>
          <p:cNvPr id="312"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Can be a good way of getting people talking, can also be a useful way of ascertaining how much people know</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Eg Workflow exercise – what are the steps taken in a metagenomic workflow, potential limiting points in this etc</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At the beginning can be useful to get people into the mindset, and help you set the scene for the course</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You can refer back to this session at different points in the course, helping reinforce ideas</a:t>
            </a:r>
            <a:endParaRPr b="0" lang="de-DE" sz="20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Especially useful in sessions where you have a high number of novices in the field</a:t>
            </a:r>
            <a:endParaRPr b="0" lang="de-DE" sz="2400" spc="-1" strike="noStrike">
              <a:solidFill>
                <a:srgbClr val="000000"/>
              </a:solidFill>
              <a:uFill>
                <a:solidFill>
                  <a:srgbClr val="ffffff"/>
                </a:solidFill>
              </a:uFill>
              <a:latin typeface="Corbe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Course descriptors and advertising</a:t>
            </a:r>
            <a:endParaRPr b="0" lang="de-DE" sz="2400" spc="-1" strike="noStrike">
              <a:solidFill>
                <a:srgbClr val="000000"/>
              </a:solidFill>
              <a:uFill>
                <a:solidFill>
                  <a:srgbClr val="ffffff"/>
                </a:solidFill>
              </a:uFill>
              <a:latin typeface="Arial"/>
            </a:endParaRPr>
          </a:p>
        </p:txBody>
      </p:sp>
      <p:sp>
        <p:nvSpPr>
          <p:cNvPr id="314"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Keep course descriptors concise, but consider what information people will use to choose a course.</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List points to include?</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Make sure it is a true representation of what you will cover, so trainee expectations can be managed / met</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Advertise everywhere you can!</a:t>
            </a:r>
            <a:endParaRPr b="0" lang="de-DE" sz="2400" spc="-1" strike="noStrike">
              <a:solidFill>
                <a:srgbClr val="000000"/>
              </a:solidFill>
              <a:uFill>
                <a:solidFill>
                  <a:srgbClr val="ffffff"/>
                </a:solidFill>
              </a:uFill>
              <a:latin typeface="Corbe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Applications</a:t>
            </a:r>
            <a:endParaRPr b="0" lang="de-DE" sz="2400" spc="-1" strike="noStrike">
              <a:solidFill>
                <a:srgbClr val="000000"/>
              </a:solidFill>
              <a:uFill>
                <a:solidFill>
                  <a:srgbClr val="ffffff"/>
                </a:solidFill>
              </a:uFill>
              <a:latin typeface="Arial"/>
            </a:endParaRPr>
          </a:p>
        </p:txBody>
      </p:sp>
      <p:sp>
        <p:nvSpPr>
          <p:cNvPr id="316"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Methods of application can vary – e.g. CV and supporting letters or completion of online form</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You need to decide on your selection criteria </a:t>
            </a:r>
            <a:endParaRPr b="0" lang="de-DE" sz="24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Be transparent, so if someone queries you, they can be answered.</a:t>
            </a:r>
            <a:endParaRPr b="0" lang="de-DE" sz="2000" spc="-1" strike="noStrike">
              <a:solidFill>
                <a:srgbClr val="000000"/>
              </a:solidFill>
              <a:uFill>
                <a:solidFill>
                  <a:srgbClr val="ffffff"/>
                </a:solidFill>
              </a:uFill>
              <a:latin typeface="Corbel"/>
            </a:endParaRPr>
          </a:p>
          <a:p>
            <a:pPr lvl="1" marL="743040" indent="-285480">
              <a:lnSpc>
                <a:spcPct val="100000"/>
              </a:lnSpc>
              <a:buClr>
                <a:srgbClr val="004080"/>
              </a:buClr>
              <a:buFont typeface="Times"/>
              <a:buChar char="•"/>
            </a:pPr>
            <a:r>
              <a:rPr b="0" lang="de-DE" sz="2000" spc="-1" strike="noStrike">
                <a:solidFill>
                  <a:srgbClr val="000000"/>
                </a:solidFill>
                <a:uFill>
                  <a:solidFill>
                    <a:srgbClr val="ffffff"/>
                  </a:solidFill>
                </a:uFill>
                <a:latin typeface="Corbel"/>
                <a:ea typeface="Geneva"/>
              </a:rPr>
              <a:t>Make sure that you can get the information you need for selection from the information you have requested.</a:t>
            </a:r>
            <a:endParaRPr b="0" lang="de-DE" sz="2000" spc="-1" strike="noStrike">
              <a:solidFill>
                <a:srgbClr val="000000"/>
              </a:solidFill>
              <a:uFill>
                <a:solidFill>
                  <a:srgbClr val="ffffff"/>
                </a:solidFill>
              </a:uFill>
              <a:latin typeface="Corbel"/>
            </a:endParaRPr>
          </a:p>
          <a:p>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May decide on a selection committee - more than one person to review all applicants.</a:t>
            </a:r>
            <a:endParaRPr b="0" lang="de-DE" sz="2400" spc="-1" strike="noStrike">
              <a:solidFill>
                <a:srgbClr val="000000"/>
              </a:solidFill>
              <a:uFill>
                <a:solidFill>
                  <a:srgbClr val="ffffff"/>
                </a:solidFill>
              </a:uFill>
              <a:latin typeface="Corbe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685800" y="3356280"/>
            <a:ext cx="7772040" cy="1224720"/>
          </a:xfrm>
          <a:prstGeom prst="rect">
            <a:avLst/>
          </a:prstGeom>
          <a:noFill/>
          <a:ln>
            <a:noFill/>
          </a:ln>
        </p:spPr>
        <p:txBody>
          <a:bodyPr lIns="0" rIns="0" tIns="0" bIns="0"/>
          <a:p>
            <a:pPr algn="r">
              <a:lnSpc>
                <a:spcPct val="100000"/>
              </a:lnSpc>
            </a:pPr>
            <a:r>
              <a:rPr b="1" lang="de-DE" sz="5000" spc="-1" strike="noStrike">
                <a:solidFill>
                  <a:srgbClr val="003f41"/>
                </a:solidFill>
                <a:uFill>
                  <a:solidFill>
                    <a:srgbClr val="ffffff"/>
                  </a:solidFill>
                </a:uFill>
                <a:latin typeface="Corbel"/>
                <a:ea typeface="ＭＳ Ｐゴシック"/>
              </a:rPr>
              <a:t>Session 1: Good vs bad training</a:t>
            </a:r>
            <a:endParaRPr b="0" lang="de-DE" sz="2400" spc="-1" strike="noStrike">
              <a:solidFill>
                <a:srgbClr val="000000"/>
              </a:solidFill>
              <a:uFill>
                <a:solidFill>
                  <a:srgbClr val="ffffff"/>
                </a:solidFill>
              </a:uFill>
              <a:latin typeface="Arial"/>
            </a:endParaRPr>
          </a:p>
        </p:txBody>
      </p:sp>
      <p:pic>
        <p:nvPicPr>
          <p:cNvPr id="178" name="Picture 3" descr=""/>
          <p:cNvPicPr/>
          <p:nvPr/>
        </p:nvPicPr>
        <p:blipFill>
          <a:blip r:embed="rId1"/>
          <a:stretch/>
        </p:blipFill>
        <p:spPr>
          <a:xfrm>
            <a:off x="345240" y="5301360"/>
            <a:ext cx="2066400" cy="15562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Training you have been involved in….</a:t>
            </a:r>
            <a:endParaRPr b="0" lang="de-DE" sz="2400" spc="-1" strike="noStrike">
              <a:solidFill>
                <a:srgbClr val="000000"/>
              </a:solidFill>
              <a:uFill>
                <a:solidFill>
                  <a:srgbClr val="ffffff"/>
                </a:solidFill>
              </a:uFill>
              <a:latin typeface="Arial"/>
            </a:endParaRPr>
          </a:p>
        </p:txBody>
      </p:sp>
      <p:sp>
        <p:nvSpPr>
          <p:cNvPr id="180"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makes a good training session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What makes a bad training session ?</a:t>
            </a:r>
            <a:endParaRPr b="0" lang="de-DE" sz="2400" spc="-1" strike="noStrike">
              <a:solidFill>
                <a:srgbClr val="000000"/>
              </a:solidFill>
              <a:uFill>
                <a:solidFill>
                  <a:srgbClr val="ffffff"/>
                </a:solidFill>
              </a:uFill>
              <a:latin typeface="Corbel"/>
            </a:endParaRPr>
          </a:p>
          <a:p>
            <a:pPr>
              <a:lnSpc>
                <a:spcPct val="100000"/>
              </a:lnSpc>
            </a:pPr>
            <a:endParaRPr b="0" lang="de-DE" sz="2400" spc="-1" strike="noStrike">
              <a:solidFill>
                <a:srgbClr val="000000"/>
              </a:solidFill>
              <a:uFill>
                <a:solidFill>
                  <a:srgbClr val="ffffff"/>
                </a:solidFill>
              </a:uFill>
              <a:latin typeface="Corbel"/>
            </a:endParaRPr>
          </a:p>
          <a:p>
            <a:pPr lvl="2" marL="1143000" indent="-228240">
              <a:lnSpc>
                <a:spcPct val="100000"/>
              </a:lnSpc>
              <a:buClr>
                <a:srgbClr val="004080"/>
              </a:buClr>
              <a:buFont typeface="Times"/>
              <a:buChar char="•"/>
            </a:pPr>
            <a:r>
              <a:rPr b="0" lang="de-DE" sz="2400" spc="-1" strike="noStrike">
                <a:solidFill>
                  <a:srgbClr val="000000"/>
                </a:solidFill>
                <a:uFill>
                  <a:solidFill>
                    <a:srgbClr val="ffffff"/>
                  </a:solidFill>
                </a:uFill>
                <a:latin typeface="Corbel"/>
                <a:ea typeface="Geneva"/>
              </a:rPr>
              <a:t>Think of an example of each that you have participated in and list your thoughts…</a:t>
            </a:r>
            <a:endParaRPr b="0" lang="de-DE" sz="2000" spc="-1" strike="noStrike">
              <a:solidFill>
                <a:srgbClr val="000000"/>
              </a:solidFill>
              <a:uFill>
                <a:solidFill>
                  <a:srgbClr val="ffffff"/>
                </a:solidFill>
              </a:uFill>
              <a:latin typeface="Corbe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What makes a good instructor ?</a:t>
            </a:r>
            <a:endParaRPr b="0" lang="de-DE" sz="2400" spc="-1" strike="noStrike">
              <a:solidFill>
                <a:srgbClr val="000000"/>
              </a:solidFill>
              <a:uFill>
                <a:solidFill>
                  <a:srgbClr val="ffffff"/>
                </a:solidFill>
              </a:uFill>
              <a:latin typeface="Arial"/>
            </a:endParaRPr>
          </a:p>
        </p:txBody>
      </p:sp>
      <p:sp>
        <p:nvSpPr>
          <p:cNvPr id="182" name="TextShape 2"/>
          <p:cNvSpPr txBox="1"/>
          <p:nvPr/>
        </p:nvSpPr>
        <p:spPr>
          <a:xfrm>
            <a:off x="533520" y="1219320"/>
            <a:ext cx="8152920" cy="4350960"/>
          </a:xfrm>
          <a:prstGeom prst="rect">
            <a:avLst/>
          </a:prstGeom>
          <a:noFill/>
          <a:ln>
            <a:noFill/>
          </a:ln>
        </p:spPr>
        <p:txBody>
          <a:bodyPr lIns="0" rIns="0" tIns="0" bIns="0"/>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Knowledge of subject</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Clear aims for session outcomes</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Confidence in delivery</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Appropriate delivery</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Listening to trainees </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Flexible – can change pace / depth if required</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Approachable</a:t>
            </a:r>
            <a:endParaRPr b="0" lang="de-DE" sz="2400" spc="-1" strike="noStrike">
              <a:solidFill>
                <a:srgbClr val="000000"/>
              </a:solidFill>
              <a:uFill>
                <a:solidFill>
                  <a:srgbClr val="ffffff"/>
                </a:solidFill>
              </a:uFill>
              <a:latin typeface="Corbel"/>
            </a:endParaRPr>
          </a:p>
          <a:p>
            <a:pPr marL="343080" indent="-342720">
              <a:lnSpc>
                <a:spcPct val="100000"/>
              </a:lnSpc>
              <a:buClr>
                <a:srgbClr val="004080"/>
              </a:buClr>
              <a:buFont typeface="Symbol" charset="2"/>
              <a:buChar char=""/>
            </a:pPr>
            <a:r>
              <a:rPr b="0" lang="de-DE" sz="2400" spc="-1" strike="noStrike">
                <a:solidFill>
                  <a:srgbClr val="000000"/>
                </a:solidFill>
                <a:uFill>
                  <a:solidFill>
                    <a:srgbClr val="ffffff"/>
                  </a:solidFill>
                </a:uFill>
                <a:latin typeface="Corbel"/>
                <a:ea typeface="ＭＳ Ｐゴシック"/>
              </a:rPr>
              <a:t>Engaging</a:t>
            </a:r>
            <a:endParaRPr b="0" lang="de-DE" sz="2400" spc="-1" strike="noStrike">
              <a:solidFill>
                <a:srgbClr val="000000"/>
              </a:solidFill>
              <a:uFill>
                <a:solidFill>
                  <a:srgbClr val="ffffff"/>
                </a:solidFill>
              </a:uFill>
              <a:latin typeface="Corbel"/>
            </a:endParaRPr>
          </a:p>
        </p:txBody>
      </p:sp>
    </p:spTree>
  </p:cSld>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82">
                                            <p:txEl>
                                              <p:pRg st="0" end="21"/>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82">
                                            <p:txEl>
                                              <p:pRg st="21" end="53"/>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82">
                                            <p:txEl>
                                              <p:pRg st="53" end="76"/>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82">
                                            <p:txEl>
                                              <p:pRg st="76" end="97"/>
                                            </p:txEl>
                                          </p:spTgt>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82">
                                            <p:txEl>
                                              <p:pRg st="97" end="120"/>
                                            </p:txEl>
                                          </p:spTgt>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82">
                                            <p:txEl>
                                              <p:pRg st="120" end="167"/>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82">
                                            <p:txEl>
                                              <p:pRg st="167" end="180"/>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82">
                                            <p:txEl>
                                              <p:pRg st="180" end="18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533520" y="304920"/>
            <a:ext cx="8152920" cy="761760"/>
          </a:xfrm>
          <a:prstGeom prst="rect">
            <a:avLst/>
          </a:prstGeom>
          <a:noFill/>
          <a:ln>
            <a:noFill/>
          </a:ln>
        </p:spPr>
        <p:txBody>
          <a:bodyPr lIns="0" rIns="0" tIns="0" bIns="0"/>
          <a:p>
            <a:pPr>
              <a:lnSpc>
                <a:spcPct val="100000"/>
              </a:lnSpc>
            </a:pPr>
            <a:r>
              <a:rPr b="0" lang="de-DE" sz="3200" spc="-1" strike="noStrike">
                <a:solidFill>
                  <a:srgbClr val="004080"/>
                </a:solidFill>
                <a:uFill>
                  <a:solidFill>
                    <a:srgbClr val="ffffff"/>
                  </a:solidFill>
                </a:uFill>
                <a:latin typeface="Corbel"/>
                <a:ea typeface="ＭＳ Ｐゴシック"/>
              </a:rPr>
              <a:t>Goblet TTT matrix</a:t>
            </a:r>
            <a:endParaRPr b="0" lang="de-DE" sz="2400" spc="-1" strike="noStrike">
              <a:solidFill>
                <a:srgbClr val="000000"/>
              </a:solidFill>
              <a:uFill>
                <a:solidFill>
                  <a:srgbClr val="ffffff"/>
                </a:solidFill>
              </a:uFill>
              <a:latin typeface="Arial"/>
            </a:endParaRPr>
          </a:p>
        </p:txBody>
      </p:sp>
      <p:pic>
        <p:nvPicPr>
          <p:cNvPr id="184" name="Content Placeholder 3" descr=""/>
          <p:cNvPicPr/>
          <p:nvPr/>
        </p:nvPicPr>
        <p:blipFill>
          <a:blip r:embed="rId1"/>
          <a:srcRect l="-24119" t="0" r="-24119" b="0"/>
          <a:stretch/>
        </p:blipFill>
        <p:spPr>
          <a:xfrm>
            <a:off x="187560" y="1146960"/>
            <a:ext cx="8604360" cy="411480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Elixir.potx</Template>
  <TotalTime>36173</TotalTime>
  <Application>LibreOffice/5.1.4.2$Linux_X86_64 LibreOffice_project/10m0$Build-2</Application>
  <Words>3167</Words>
  <Paragraphs>427</Paragraphs>
  <Company>s k</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2010-02-04T09:26:14Z</dcterms:created>
  <dc:creator>s k</dc:creator>
  <dc:description/>
  <dc:language>en-US</dc:language>
  <cp:lastModifiedBy/>
  <cp:lastPrinted>2014-10-13T12:44:43Z</cp:lastPrinted>
  <dcterms:modified xsi:type="dcterms:W3CDTF">2016-10-24T01:06:04Z</dcterms:modified>
  <cp:revision>666</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15.0024</vt:lpwstr>
  </property>
  <property fmtid="{D5CDD505-2E9C-101B-9397-08002B2CF9AE}" pid="3" name="Company">
    <vt:lpwstr>s k</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54</vt:i4>
  </property>
</Properties>
</file>